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28"/>
  </p:notesMasterIdLst>
  <p:sldIdLst>
    <p:sldId id="256" r:id="rId3"/>
    <p:sldId id="257" r:id="rId4"/>
    <p:sldId id="259" r:id="rId5"/>
    <p:sldId id="265" r:id="rId6"/>
    <p:sldId id="289" r:id="rId7"/>
    <p:sldId id="266" r:id="rId8"/>
    <p:sldId id="294" r:id="rId9"/>
    <p:sldId id="269" r:id="rId10"/>
    <p:sldId id="270" r:id="rId11"/>
    <p:sldId id="275" r:id="rId12"/>
    <p:sldId id="281" r:id="rId13"/>
    <p:sldId id="283" r:id="rId14"/>
    <p:sldId id="284" r:id="rId15"/>
    <p:sldId id="285" r:id="rId16"/>
    <p:sldId id="293" r:id="rId17"/>
    <p:sldId id="262" r:id="rId18"/>
    <p:sldId id="263" r:id="rId19"/>
    <p:sldId id="264" r:id="rId20"/>
    <p:sldId id="287" r:id="rId21"/>
    <p:sldId id="288" r:id="rId22"/>
    <p:sldId id="295" r:id="rId23"/>
    <p:sldId id="286" r:id="rId24"/>
    <p:sldId id="297" r:id="rId25"/>
    <p:sldId id="296" r:id="rId26"/>
    <p:sldId id="291" r:id="rId27"/>
  </p:sldIdLst>
  <p:sldSz cx="9144000" cy="6858000" type="screen4x3"/>
  <p:notesSz cx="7010400" cy="9223375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36688" y="769938"/>
            <a:ext cx="5070475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95161" y="4818254"/>
            <a:ext cx="6354798" cy="456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446780" cy="50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496718" y="0"/>
            <a:ext cx="3446780" cy="50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638108"/>
            <a:ext cx="3446780" cy="50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496718" y="9638108"/>
            <a:ext cx="3446780" cy="50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1EB9AAE7-F375-4E4B-969B-9F88BE425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53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58747FB-853C-4331-96CD-003A5F4BE61F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3EF7682-38C3-485D-A598-82C3F6AE9576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spcBef>
                <a:spcPts val="450"/>
              </a:spcBef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n-US" sz="2000" smtClean="0">
                <a:latin typeface="Arial" charset="0"/>
                <a:ea typeface="DejaVu Sans" charset="0"/>
                <a:cs typeface="DejaVu Sans" charset="0"/>
              </a:rPr>
              <a:t>Explain the difference between the categories of WBL w/o much detail for students. Point is “all” are good.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EEC469B-D712-4E40-8B9F-45FE017C8FBA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CA42B1D-6A55-49E6-A462-4092895F7FAF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11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27013" indent="-225425" eaLnBrk="1" hangingPunct="1">
              <a:spcBef>
                <a:spcPts val="450"/>
              </a:spcBef>
              <a:buSzPct val="45000"/>
              <a:buFont typeface="Times New Roman" pitchFamily="16" charset="0"/>
              <a:buAutoNum type="arabicPeriod"/>
              <a:tabLst>
                <a:tab pos="454025" algn="l"/>
                <a:tab pos="1368425" algn="l"/>
                <a:tab pos="2282825" algn="l"/>
                <a:tab pos="3197225" algn="l"/>
                <a:tab pos="4111625" algn="l"/>
                <a:tab pos="5026025" algn="l"/>
                <a:tab pos="5940425" algn="l"/>
                <a:tab pos="6854825" algn="l"/>
                <a:tab pos="7769225" algn="l"/>
                <a:tab pos="8683625" algn="l"/>
                <a:tab pos="9598025" algn="l"/>
                <a:tab pos="10512425" algn="l"/>
              </a:tabLst>
            </a:pPr>
            <a:r>
              <a:rPr lang="en-US" sz="2000" smtClean="0">
                <a:latin typeface="Arial" charset="0"/>
                <a:ea typeface="DejaVu Sans" charset="0"/>
                <a:cs typeface="DejaVu Sans" charset="0"/>
              </a:rPr>
              <a:t>A sample of the sign in sheet is being passed around.  2) Leave yourself enough time to get to and from work safely.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E497D12A-738F-4327-865B-CA74A8E68D1D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9B49226-DD9E-46FA-8228-7C7C8B1704A8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2AD0DC3-46E9-422A-BF35-94E6110C7F60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F63AF47-BC73-4BF6-9FF5-64CDF59DCBC4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13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5DA3D54-3851-4CF5-A645-CDA2246CE578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14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B4400A0-5742-42E1-A17A-0570010D898D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14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D1CF451-84FE-4785-9F03-B02E24543AA1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15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9C0B106-2041-4A87-971C-71C503192618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16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EE14EA4-F372-4183-9CBA-56484B49383B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16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A89969D-F210-4448-9BF7-E840B3B46D4D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17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1675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FD4BE96-A6BE-46C5-A936-42CBB3D7E327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18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1DCD4A3-2180-4DF1-BDE7-FC7BFABA14F6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18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40699E3-2984-408F-8C99-F55CF6F72AD2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19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2EDE716-9009-468D-A5BA-C001E971A413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19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B277016-EEAC-4630-96C7-08DE0AFB3412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20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91D243E-FB29-4F4D-B480-45213852437D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20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E0EA4D5A-D88B-4D12-869D-AEC8341168FC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250C5C6-43F8-4C09-96C3-EA8B591DD0B0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83ED668-8740-487A-B27E-C191F6822E76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22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F1AFFA6-3354-41D8-A59D-3BF23BD3B7FC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22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76DAE6A-B6F8-4235-8F84-C931D68962B8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25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1675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56DD0BD-D5F3-46E5-BD3D-F411A449386B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68656D5-3F78-4F43-A72E-E22C9ADD3C42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3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spcBef>
                <a:spcPts val="450"/>
              </a:spcBef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n-US" sz="2000" smtClean="0">
                <a:latin typeface="Arial" charset="0"/>
                <a:ea typeface="DejaVu Sans" charset="0"/>
                <a:cs typeface="DejaVu Sans" charset="0"/>
              </a:rPr>
              <a:t>You have made it through an application process which included recommendations from your teachers, a look at your grades, attendance, and discipline records.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74FA134-35FD-4300-83E8-FEB32EA53DAD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1675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2EE75F7-248B-49D2-9647-E4882307F9A5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D943F55-E3D6-4CF4-A7D5-03419FEB741B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5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FBCDF0A-A326-45DB-B34E-E0CF90426B76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1675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11BF6B5-EC5E-4142-99CC-83956502AD2F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4E79B62-5227-466E-B714-6624EC3CD2E0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8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8B5FABC-61A5-4EBA-B546-889C40E36F96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1675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3"/>
            <a:ext cx="5608320" cy="415051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7565A23-1505-4EB7-8FD3-43EF513AB13B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0" y="0"/>
            <a:ext cx="1623" cy="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1717BFD-7B3A-41F5-8A4B-0A95B27B0081}" type="slidenum">
              <a:rPr lang="en-US" sz="1400">
                <a:solidFill>
                  <a:srgbClr val="FFFFFF"/>
                </a:solidFill>
              </a:rPr>
              <a:pPr>
                <a:lnSpc>
                  <a:spcPct val="100000"/>
                </a:lnSpc>
              </a:pPr>
              <a:t>10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381104"/>
            <a:ext cx="5608320" cy="42449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28601-D3B9-45EC-B802-115C510DD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C804-2983-4E40-A0D4-AE1F31A42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2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C432-A0F2-4D61-8EAF-D6A597D79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71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BEF98-EF3C-4AB9-AC93-47178979D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74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6EC08-5491-4652-9BA4-BD2EB2EF6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4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D551C-114C-46E1-8138-4ED1258FA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0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B5932-2FBF-4EB1-B223-E4933B88C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2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635F-6958-4D74-82D6-B73F5EEF2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65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017D-D40B-4956-80E6-8C37A8FA7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30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265C1-99DE-4112-81CE-560A68A6D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44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6FA1-A429-4A21-8D27-9CAC1CA82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BE597-B360-446D-8A8E-CCE13A3AE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27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2C9A5-90FD-4420-9371-30D332818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79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76B7C-F4B1-4551-9172-81AB8E5D2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0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A2B2-AC27-443C-9751-CE3845B58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4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A246F-2FF9-4819-AF29-DE3FF6358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7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8972-7ADA-4FB1-BA19-4326B4275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3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CAD41-C3D9-4593-87C4-914B891CB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2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640B-BAC9-48F0-8575-677D5C314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9C02-35C6-42AC-BE45-AE808C712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7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8F970-16A1-4904-861F-8276F3557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8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0063B-5A59-4FA8-884F-35BCF95D5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7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9137650" cy="6846888"/>
            <a:chOff x="0" y="0"/>
            <a:chExt cx="5756" cy="4313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1728" y="2230"/>
              <a:ext cx="4024" cy="2083"/>
              <a:chOff x="1728" y="2230"/>
              <a:chExt cx="4024" cy="2083"/>
            </a:xfrm>
          </p:grpSpPr>
          <p:sp>
            <p:nvSpPr>
              <p:cNvPr id="1035" name="Freeform 3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79" cy="1669"/>
              </a:xfrm>
              <a:custGeom>
                <a:avLst/>
                <a:gdLst>
                  <a:gd name="T0" fmla="*/ 2734 w 2882"/>
                  <a:gd name="T1" fmla="*/ 526 h 1671"/>
                  <a:gd name="T2" fmla="*/ 2626 w 2882"/>
                  <a:gd name="T3" fmla="*/ 482 h 1671"/>
                  <a:gd name="T4" fmla="*/ 2474 w 2882"/>
                  <a:gd name="T5" fmla="*/ 422 h 1671"/>
                  <a:gd name="T6" fmla="*/ 2199 w 2882"/>
                  <a:gd name="T7" fmla="*/ 343 h 1671"/>
                  <a:gd name="T8" fmla="*/ 1966 w 2882"/>
                  <a:gd name="T9" fmla="*/ 277 h 1671"/>
                  <a:gd name="T10" fmla="*/ 1803 w 2882"/>
                  <a:gd name="T11" fmla="*/ 212 h 1671"/>
                  <a:gd name="T12" fmla="*/ 1689 w 2882"/>
                  <a:gd name="T13" fmla="*/ 152 h 1671"/>
                  <a:gd name="T14" fmla="*/ 1624 w 2882"/>
                  <a:gd name="T15" fmla="*/ 103 h 1671"/>
                  <a:gd name="T16" fmla="*/ 1586 w 2882"/>
                  <a:gd name="T17" fmla="*/ 60 h 1671"/>
                  <a:gd name="T18" fmla="*/ 1575 w 2882"/>
                  <a:gd name="T19" fmla="*/ 27 h 1671"/>
                  <a:gd name="T20" fmla="*/ 1581 w 2882"/>
                  <a:gd name="T21" fmla="*/ 0 h 1671"/>
                  <a:gd name="T22" fmla="*/ 1553 w 2882"/>
                  <a:gd name="T23" fmla="*/ 49 h 1671"/>
                  <a:gd name="T24" fmla="*/ 1564 w 2882"/>
                  <a:gd name="T25" fmla="*/ 98 h 1671"/>
                  <a:gd name="T26" fmla="*/ 1613 w 2882"/>
                  <a:gd name="T27" fmla="*/ 141 h 1671"/>
                  <a:gd name="T28" fmla="*/ 1684 w 2882"/>
                  <a:gd name="T29" fmla="*/ 185 h 1671"/>
                  <a:gd name="T30" fmla="*/ 1787 w 2882"/>
                  <a:gd name="T31" fmla="*/ 228 h 1671"/>
                  <a:gd name="T32" fmla="*/ 2036 w 2882"/>
                  <a:gd name="T33" fmla="*/ 310 h 1671"/>
                  <a:gd name="T34" fmla="*/ 2281 w 2882"/>
                  <a:gd name="T35" fmla="*/ 381 h 1671"/>
                  <a:gd name="T36" fmla="*/ 2458 w 2882"/>
                  <a:gd name="T37" fmla="*/ 433 h 1671"/>
                  <a:gd name="T38" fmla="*/ 2599 w 2882"/>
                  <a:gd name="T39" fmla="*/ 482 h 1671"/>
                  <a:gd name="T40" fmla="*/ 2702 w 2882"/>
                  <a:gd name="T41" fmla="*/ 526 h 1671"/>
                  <a:gd name="T42" fmla="*/ 2762 w 2882"/>
                  <a:gd name="T43" fmla="*/ 558 h 1671"/>
                  <a:gd name="T44" fmla="*/ 2789 w 2882"/>
                  <a:gd name="T45" fmla="*/ 591 h 1671"/>
                  <a:gd name="T46" fmla="*/ 2789 w 2882"/>
                  <a:gd name="T47" fmla="*/ 640 h 1671"/>
                  <a:gd name="T48" fmla="*/ 2756 w 2882"/>
                  <a:gd name="T49" fmla="*/ 689 h 1671"/>
                  <a:gd name="T50" fmla="*/ 2686 w 2882"/>
                  <a:gd name="T51" fmla="*/ 733 h 1671"/>
                  <a:gd name="T52" fmla="*/ 2583 w 2882"/>
                  <a:gd name="T53" fmla="*/ 776 h 1671"/>
                  <a:gd name="T54" fmla="*/ 2452 w 2882"/>
                  <a:gd name="T55" fmla="*/ 820 h 1671"/>
                  <a:gd name="T56" fmla="*/ 2297 w 2882"/>
                  <a:gd name="T57" fmla="*/ 863 h 1671"/>
                  <a:gd name="T58" fmla="*/ 2026 w 2882"/>
                  <a:gd name="T59" fmla="*/ 928 h 1671"/>
                  <a:gd name="T60" fmla="*/ 1602 w 2882"/>
                  <a:gd name="T61" fmla="*/ 1032 h 1671"/>
                  <a:gd name="T62" fmla="*/ 1143 w 2882"/>
                  <a:gd name="T63" fmla="*/ 1162 h 1671"/>
                  <a:gd name="T64" fmla="*/ 671 w 2882"/>
                  <a:gd name="T65" fmla="*/ 1324 h 1671"/>
                  <a:gd name="T66" fmla="*/ 217 w 2882"/>
                  <a:gd name="T67" fmla="*/ 1541 h 1671"/>
                  <a:gd name="T68" fmla="*/ 353 w 2882"/>
                  <a:gd name="T69" fmla="*/ 1667 h 1671"/>
                  <a:gd name="T70" fmla="*/ 752 w 2882"/>
                  <a:gd name="T71" fmla="*/ 1465 h 1671"/>
                  <a:gd name="T72" fmla="*/ 1143 w 2882"/>
                  <a:gd name="T73" fmla="*/ 1307 h 1671"/>
                  <a:gd name="T74" fmla="*/ 1515 w 2882"/>
                  <a:gd name="T75" fmla="*/ 1184 h 1671"/>
                  <a:gd name="T76" fmla="*/ 1857 w 2882"/>
                  <a:gd name="T77" fmla="*/ 1081 h 1671"/>
                  <a:gd name="T78" fmla="*/ 2161 w 2882"/>
                  <a:gd name="T79" fmla="*/ 1005 h 1671"/>
                  <a:gd name="T80" fmla="*/ 2420 w 2882"/>
                  <a:gd name="T81" fmla="*/ 945 h 1671"/>
                  <a:gd name="T82" fmla="*/ 2620 w 2882"/>
                  <a:gd name="T83" fmla="*/ 890 h 1671"/>
                  <a:gd name="T84" fmla="*/ 2756 w 2882"/>
                  <a:gd name="T85" fmla="*/ 836 h 1671"/>
                  <a:gd name="T86" fmla="*/ 2821 w 2882"/>
                  <a:gd name="T87" fmla="*/ 792 h 1671"/>
                  <a:gd name="T88" fmla="*/ 2859 w 2882"/>
                  <a:gd name="T89" fmla="*/ 743 h 1671"/>
                  <a:gd name="T90" fmla="*/ 2876 w 2882"/>
                  <a:gd name="T91" fmla="*/ 700 h 1671"/>
                  <a:gd name="T92" fmla="*/ 2848 w 2882"/>
                  <a:gd name="T93" fmla="*/ 618 h 1671"/>
                  <a:gd name="T94" fmla="*/ 2794 w 2882"/>
                  <a:gd name="T95" fmla="*/ 558 h 1671"/>
                  <a:gd name="T96" fmla="*/ 2767 w 2882"/>
                  <a:gd name="T97" fmla="*/ 542 h 167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4"/>
              <p:cNvSpPr>
                <a:spLocks noChangeArrowheads="1"/>
              </p:cNvSpPr>
              <p:nvPr/>
            </p:nvSpPr>
            <p:spPr bwMode="auto">
              <a:xfrm>
                <a:off x="4169" y="2671"/>
                <a:ext cx="1257" cy="809"/>
              </a:xfrm>
              <a:custGeom>
                <a:avLst/>
                <a:gdLst>
                  <a:gd name="T0" fmla="*/ 1255 w 1259"/>
                  <a:gd name="T1" fmla="*/ 611 h 811"/>
                  <a:gd name="T2" fmla="*/ 1244 w 1259"/>
                  <a:gd name="T3" fmla="*/ 586 h 811"/>
                  <a:gd name="T4" fmla="*/ 1233 w 1259"/>
                  <a:gd name="T5" fmla="*/ 564 h 811"/>
                  <a:gd name="T6" fmla="*/ 1212 w 1259"/>
                  <a:gd name="T7" fmla="*/ 537 h 811"/>
                  <a:gd name="T8" fmla="*/ 1184 w 1259"/>
                  <a:gd name="T9" fmla="*/ 515 h 811"/>
                  <a:gd name="T10" fmla="*/ 1119 w 1259"/>
                  <a:gd name="T11" fmla="*/ 477 h 811"/>
                  <a:gd name="T12" fmla="*/ 1038 w 1259"/>
                  <a:gd name="T13" fmla="*/ 439 h 811"/>
                  <a:gd name="T14" fmla="*/ 942 w 1259"/>
                  <a:gd name="T15" fmla="*/ 406 h 811"/>
                  <a:gd name="T16" fmla="*/ 839 w 1259"/>
                  <a:gd name="T17" fmla="*/ 379 h 811"/>
                  <a:gd name="T18" fmla="*/ 725 w 1259"/>
                  <a:gd name="T19" fmla="*/ 346 h 811"/>
                  <a:gd name="T20" fmla="*/ 611 w 1259"/>
                  <a:gd name="T21" fmla="*/ 319 h 811"/>
                  <a:gd name="T22" fmla="*/ 497 w 1259"/>
                  <a:gd name="T23" fmla="*/ 292 h 811"/>
                  <a:gd name="T24" fmla="*/ 389 w 1259"/>
                  <a:gd name="T25" fmla="*/ 259 h 811"/>
                  <a:gd name="T26" fmla="*/ 288 w 1259"/>
                  <a:gd name="T27" fmla="*/ 227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5 h 811"/>
                  <a:gd name="T60" fmla="*/ 179 w 1259"/>
                  <a:gd name="T61" fmla="*/ 238 h 811"/>
                  <a:gd name="T62" fmla="*/ 244 w 1259"/>
                  <a:gd name="T63" fmla="*/ 276 h 811"/>
                  <a:gd name="T64" fmla="*/ 324 w 1259"/>
                  <a:gd name="T65" fmla="*/ 308 h 811"/>
                  <a:gd name="T66" fmla="*/ 416 w 1259"/>
                  <a:gd name="T67" fmla="*/ 346 h 811"/>
                  <a:gd name="T68" fmla="*/ 524 w 1259"/>
                  <a:gd name="T69" fmla="*/ 379 h 811"/>
                  <a:gd name="T70" fmla="*/ 655 w 1259"/>
                  <a:gd name="T71" fmla="*/ 412 h 811"/>
                  <a:gd name="T72" fmla="*/ 747 w 1259"/>
                  <a:gd name="T73" fmla="*/ 433 h 811"/>
                  <a:gd name="T74" fmla="*/ 828 w 1259"/>
                  <a:gd name="T75" fmla="*/ 461 h 811"/>
                  <a:gd name="T76" fmla="*/ 899 w 1259"/>
                  <a:gd name="T77" fmla="*/ 488 h 811"/>
                  <a:gd name="T78" fmla="*/ 962 w 1259"/>
                  <a:gd name="T79" fmla="*/ 510 h 811"/>
                  <a:gd name="T80" fmla="*/ 1011 w 1259"/>
                  <a:gd name="T81" fmla="*/ 537 h 811"/>
                  <a:gd name="T82" fmla="*/ 1049 w 1259"/>
                  <a:gd name="T83" fmla="*/ 564 h 811"/>
                  <a:gd name="T84" fmla="*/ 1076 w 1259"/>
                  <a:gd name="T85" fmla="*/ 591 h 811"/>
                  <a:gd name="T86" fmla="*/ 1098 w 1259"/>
                  <a:gd name="T87" fmla="*/ 616 h 811"/>
                  <a:gd name="T88" fmla="*/ 1108 w 1259"/>
                  <a:gd name="T89" fmla="*/ 644 h 811"/>
                  <a:gd name="T90" fmla="*/ 1114 w 1259"/>
                  <a:gd name="T91" fmla="*/ 671 h 811"/>
                  <a:gd name="T92" fmla="*/ 1108 w 1259"/>
                  <a:gd name="T93" fmla="*/ 693 h 811"/>
                  <a:gd name="T94" fmla="*/ 1092 w 1259"/>
                  <a:gd name="T95" fmla="*/ 720 h 811"/>
                  <a:gd name="T96" fmla="*/ 1076 w 1259"/>
                  <a:gd name="T97" fmla="*/ 742 h 811"/>
                  <a:gd name="T98" fmla="*/ 1049 w 1259"/>
                  <a:gd name="T99" fmla="*/ 763 h 811"/>
                  <a:gd name="T100" fmla="*/ 1011 w 1259"/>
                  <a:gd name="T101" fmla="*/ 785 h 811"/>
                  <a:gd name="T102" fmla="*/ 973 w 1259"/>
                  <a:gd name="T103" fmla="*/ 807 h 811"/>
                  <a:gd name="T104" fmla="*/ 1043 w 1259"/>
                  <a:gd name="T105" fmla="*/ 785 h 811"/>
                  <a:gd name="T106" fmla="*/ 1103 w 1259"/>
                  <a:gd name="T107" fmla="*/ 763 h 811"/>
                  <a:gd name="T108" fmla="*/ 1152 w 1259"/>
                  <a:gd name="T109" fmla="*/ 742 h 811"/>
                  <a:gd name="T110" fmla="*/ 1195 w 1259"/>
                  <a:gd name="T111" fmla="*/ 720 h 811"/>
                  <a:gd name="T112" fmla="*/ 1222 w 1259"/>
                  <a:gd name="T113" fmla="*/ 698 h 811"/>
                  <a:gd name="T114" fmla="*/ 1244 w 1259"/>
                  <a:gd name="T115" fmla="*/ 671 h 811"/>
                  <a:gd name="T116" fmla="*/ 1255 w 1259"/>
                  <a:gd name="T117" fmla="*/ 644 h 811"/>
                  <a:gd name="T118" fmla="*/ 1255 w 1259"/>
                  <a:gd name="T119" fmla="*/ 611 h 811"/>
                  <a:gd name="T120" fmla="*/ 1255 w 1259"/>
                  <a:gd name="T121" fmla="*/ 611 h 81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" name="Freeform 5"/>
              <p:cNvSpPr>
                <a:spLocks noChangeArrowheads="1"/>
              </p:cNvSpPr>
              <p:nvPr/>
            </p:nvSpPr>
            <p:spPr bwMode="auto">
              <a:xfrm>
                <a:off x="2899" y="3346"/>
                <a:ext cx="2847" cy="967"/>
              </a:xfrm>
              <a:custGeom>
                <a:avLst/>
                <a:gdLst>
                  <a:gd name="T0" fmla="*/ 92 w 2849"/>
                  <a:gd name="T1" fmla="*/ 954 h 969"/>
                  <a:gd name="T2" fmla="*/ 0 w 2849"/>
                  <a:gd name="T3" fmla="*/ 965 h 969"/>
                  <a:gd name="T4" fmla="*/ 391 w 2849"/>
                  <a:gd name="T5" fmla="*/ 965 h 969"/>
                  <a:gd name="T6" fmla="*/ 434 w 2849"/>
                  <a:gd name="T7" fmla="*/ 943 h 969"/>
                  <a:gd name="T8" fmla="*/ 483 w 2849"/>
                  <a:gd name="T9" fmla="*/ 910 h 969"/>
                  <a:gd name="T10" fmla="*/ 554 w 2849"/>
                  <a:gd name="T11" fmla="*/ 872 h 969"/>
                  <a:gd name="T12" fmla="*/ 635 w 2849"/>
                  <a:gd name="T13" fmla="*/ 834 h 969"/>
                  <a:gd name="T14" fmla="*/ 725 w 2849"/>
                  <a:gd name="T15" fmla="*/ 790 h 969"/>
                  <a:gd name="T16" fmla="*/ 834 w 2849"/>
                  <a:gd name="T17" fmla="*/ 741 h 969"/>
                  <a:gd name="T18" fmla="*/ 959 w 2849"/>
                  <a:gd name="T19" fmla="*/ 694 h 969"/>
                  <a:gd name="T20" fmla="*/ 1100 w 2849"/>
                  <a:gd name="T21" fmla="*/ 640 h 969"/>
                  <a:gd name="T22" fmla="*/ 1257 w 2849"/>
                  <a:gd name="T23" fmla="*/ 580 h 969"/>
                  <a:gd name="T24" fmla="*/ 1431 w 2849"/>
                  <a:gd name="T25" fmla="*/ 520 h 969"/>
                  <a:gd name="T26" fmla="*/ 1621 w 2849"/>
                  <a:gd name="T27" fmla="*/ 460 h 969"/>
                  <a:gd name="T28" fmla="*/ 1827 w 2849"/>
                  <a:gd name="T29" fmla="*/ 401 h 969"/>
                  <a:gd name="T30" fmla="*/ 2055 w 2849"/>
                  <a:gd name="T31" fmla="*/ 341 h 969"/>
                  <a:gd name="T32" fmla="*/ 2297 w 2849"/>
                  <a:gd name="T33" fmla="*/ 281 h 969"/>
                  <a:gd name="T34" fmla="*/ 2563 w 2849"/>
                  <a:gd name="T35" fmla="*/ 223 h 969"/>
                  <a:gd name="T36" fmla="*/ 2845 w 2849"/>
                  <a:gd name="T37" fmla="*/ 163 h 969"/>
                  <a:gd name="T38" fmla="*/ 2845 w 2849"/>
                  <a:gd name="T39" fmla="*/ 0 h 969"/>
                  <a:gd name="T40" fmla="*/ 2813 w 2849"/>
                  <a:gd name="T41" fmla="*/ 16 h 969"/>
                  <a:gd name="T42" fmla="*/ 2769 w 2849"/>
                  <a:gd name="T43" fmla="*/ 33 h 969"/>
                  <a:gd name="T44" fmla="*/ 2715 w 2849"/>
                  <a:gd name="T45" fmla="*/ 54 h 969"/>
                  <a:gd name="T46" fmla="*/ 2644 w 2849"/>
                  <a:gd name="T47" fmla="*/ 76 h 969"/>
                  <a:gd name="T48" fmla="*/ 2568 w 2849"/>
                  <a:gd name="T49" fmla="*/ 98 h 969"/>
                  <a:gd name="T50" fmla="*/ 2487 w 2849"/>
                  <a:gd name="T51" fmla="*/ 120 h 969"/>
                  <a:gd name="T52" fmla="*/ 2395 w 2849"/>
                  <a:gd name="T53" fmla="*/ 147 h 969"/>
                  <a:gd name="T54" fmla="*/ 2297 w 2849"/>
                  <a:gd name="T55" fmla="*/ 169 h 969"/>
                  <a:gd name="T56" fmla="*/ 2093 w 2849"/>
                  <a:gd name="T57" fmla="*/ 223 h 969"/>
                  <a:gd name="T58" fmla="*/ 1887 w 2849"/>
                  <a:gd name="T59" fmla="*/ 275 h 969"/>
                  <a:gd name="T60" fmla="*/ 1686 w 2849"/>
                  <a:gd name="T61" fmla="*/ 324 h 969"/>
                  <a:gd name="T62" fmla="*/ 1588 w 2849"/>
                  <a:gd name="T63" fmla="*/ 352 h 969"/>
                  <a:gd name="T64" fmla="*/ 1501 w 2849"/>
                  <a:gd name="T65" fmla="*/ 379 h 969"/>
                  <a:gd name="T66" fmla="*/ 1105 w 2849"/>
                  <a:gd name="T67" fmla="*/ 504 h 969"/>
                  <a:gd name="T68" fmla="*/ 910 w 2849"/>
                  <a:gd name="T69" fmla="*/ 575 h 969"/>
                  <a:gd name="T70" fmla="*/ 725 w 2849"/>
                  <a:gd name="T71" fmla="*/ 645 h 969"/>
                  <a:gd name="T72" fmla="*/ 548 w 2849"/>
                  <a:gd name="T73" fmla="*/ 716 h 969"/>
                  <a:gd name="T74" fmla="*/ 380 w 2849"/>
                  <a:gd name="T75" fmla="*/ 790 h 969"/>
                  <a:gd name="T76" fmla="*/ 228 w 2849"/>
                  <a:gd name="T77" fmla="*/ 872 h 969"/>
                  <a:gd name="T78" fmla="*/ 92 w 2849"/>
                  <a:gd name="T79" fmla="*/ 954 h 969"/>
                  <a:gd name="T80" fmla="*/ 92 w 2849"/>
                  <a:gd name="T81" fmla="*/ 954 h 96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6"/>
              <p:cNvSpPr>
                <a:spLocks noChangeArrowheads="1"/>
              </p:cNvSpPr>
              <p:nvPr/>
            </p:nvSpPr>
            <p:spPr bwMode="auto">
              <a:xfrm>
                <a:off x="2747" y="2230"/>
                <a:ext cx="3004" cy="2083"/>
              </a:xfrm>
              <a:custGeom>
                <a:avLst/>
                <a:gdLst>
                  <a:gd name="T0" fmla="*/ 1431 w 3007"/>
                  <a:gd name="T1" fmla="*/ 474 h 2085"/>
                  <a:gd name="T2" fmla="*/ 1458 w 3007"/>
                  <a:gd name="T3" fmla="*/ 526 h 2085"/>
                  <a:gd name="T4" fmla="*/ 1537 w 3007"/>
                  <a:gd name="T5" fmla="*/ 591 h 2085"/>
                  <a:gd name="T6" fmla="*/ 1711 w 3007"/>
                  <a:gd name="T7" fmla="*/ 668 h 2085"/>
                  <a:gd name="T8" fmla="*/ 1923 w 3007"/>
                  <a:gd name="T9" fmla="*/ 733 h 2085"/>
                  <a:gd name="T10" fmla="*/ 2151 w 3007"/>
                  <a:gd name="T11" fmla="*/ 787 h 2085"/>
                  <a:gd name="T12" fmla="*/ 2368 w 3007"/>
                  <a:gd name="T13" fmla="*/ 847 h 2085"/>
                  <a:gd name="T14" fmla="*/ 2545 w 3007"/>
                  <a:gd name="T15" fmla="*/ 918 h 2085"/>
                  <a:gd name="T16" fmla="*/ 2632 w 3007"/>
                  <a:gd name="T17" fmla="*/ 978 h 2085"/>
                  <a:gd name="T18" fmla="*/ 2670 w 3007"/>
                  <a:gd name="T19" fmla="*/ 1027 h 2085"/>
                  <a:gd name="T20" fmla="*/ 2675 w 3007"/>
                  <a:gd name="T21" fmla="*/ 1081 h 2085"/>
                  <a:gd name="T22" fmla="*/ 2659 w 3007"/>
                  <a:gd name="T23" fmla="*/ 1125 h 2085"/>
                  <a:gd name="T24" fmla="*/ 2610 w 3007"/>
                  <a:gd name="T25" fmla="*/ 1168 h 2085"/>
                  <a:gd name="T26" fmla="*/ 2539 w 3007"/>
                  <a:gd name="T27" fmla="*/ 1206 h 2085"/>
                  <a:gd name="T28" fmla="*/ 2444 w 3007"/>
                  <a:gd name="T29" fmla="*/ 1239 h 2085"/>
                  <a:gd name="T30" fmla="*/ 2324 w 3007"/>
                  <a:gd name="T31" fmla="*/ 1272 h 2085"/>
                  <a:gd name="T32" fmla="*/ 2102 w 3007"/>
                  <a:gd name="T33" fmla="*/ 1326 h 2085"/>
                  <a:gd name="T34" fmla="*/ 1738 w 3007"/>
                  <a:gd name="T35" fmla="*/ 1419 h 2085"/>
                  <a:gd name="T36" fmla="*/ 1306 w 3007"/>
                  <a:gd name="T37" fmla="*/ 1538 h 2085"/>
                  <a:gd name="T38" fmla="*/ 818 w 3007"/>
                  <a:gd name="T39" fmla="*/ 1705 h 2085"/>
                  <a:gd name="T40" fmla="*/ 282 w 3007"/>
                  <a:gd name="T41" fmla="*/ 1939 h 2085"/>
                  <a:gd name="T42" fmla="*/ 152 w 3007"/>
                  <a:gd name="T43" fmla="*/ 2081 h 2085"/>
                  <a:gd name="T44" fmla="*/ 386 w 3007"/>
                  <a:gd name="T45" fmla="*/ 1988 h 2085"/>
                  <a:gd name="T46" fmla="*/ 698 w 3007"/>
                  <a:gd name="T47" fmla="*/ 1830 h 2085"/>
                  <a:gd name="T48" fmla="*/ 1062 w 3007"/>
                  <a:gd name="T49" fmla="*/ 1689 h 2085"/>
                  <a:gd name="T50" fmla="*/ 1657 w 3007"/>
                  <a:gd name="T51" fmla="*/ 1495 h 2085"/>
                  <a:gd name="T52" fmla="*/ 1841 w 3007"/>
                  <a:gd name="T53" fmla="*/ 1440 h 2085"/>
                  <a:gd name="T54" fmla="*/ 2248 w 3007"/>
                  <a:gd name="T55" fmla="*/ 1337 h 2085"/>
                  <a:gd name="T56" fmla="*/ 2545 w 3007"/>
                  <a:gd name="T57" fmla="*/ 1261 h 2085"/>
                  <a:gd name="T58" fmla="*/ 2724 w 3007"/>
                  <a:gd name="T59" fmla="*/ 1212 h 2085"/>
                  <a:gd name="T60" fmla="*/ 2870 w 3007"/>
                  <a:gd name="T61" fmla="*/ 1168 h 2085"/>
                  <a:gd name="T62" fmla="*/ 2968 w 3007"/>
                  <a:gd name="T63" fmla="*/ 1130 h 2085"/>
                  <a:gd name="T64" fmla="*/ 3001 w 3007"/>
                  <a:gd name="T65" fmla="*/ 869 h 2085"/>
                  <a:gd name="T66" fmla="*/ 2854 w 3007"/>
                  <a:gd name="T67" fmla="*/ 842 h 2085"/>
                  <a:gd name="T68" fmla="*/ 2664 w 3007"/>
                  <a:gd name="T69" fmla="*/ 804 h 2085"/>
                  <a:gd name="T70" fmla="*/ 2454 w 3007"/>
                  <a:gd name="T71" fmla="*/ 755 h 2085"/>
                  <a:gd name="T72" fmla="*/ 2134 w 3007"/>
                  <a:gd name="T73" fmla="*/ 668 h 2085"/>
                  <a:gd name="T74" fmla="*/ 1955 w 3007"/>
                  <a:gd name="T75" fmla="*/ 602 h 2085"/>
                  <a:gd name="T76" fmla="*/ 1820 w 3007"/>
                  <a:gd name="T77" fmla="*/ 532 h 2085"/>
                  <a:gd name="T78" fmla="*/ 1765 w 3007"/>
                  <a:gd name="T79" fmla="*/ 474 h 2085"/>
                  <a:gd name="T80" fmla="*/ 1749 w 3007"/>
                  <a:gd name="T81" fmla="*/ 436 h 2085"/>
                  <a:gd name="T82" fmla="*/ 1776 w 3007"/>
                  <a:gd name="T83" fmla="*/ 381 h 2085"/>
                  <a:gd name="T84" fmla="*/ 1858 w 3007"/>
                  <a:gd name="T85" fmla="*/ 316 h 2085"/>
                  <a:gd name="T86" fmla="*/ 1982 w 3007"/>
                  <a:gd name="T87" fmla="*/ 267 h 2085"/>
                  <a:gd name="T88" fmla="*/ 2145 w 3007"/>
                  <a:gd name="T89" fmla="*/ 229 h 2085"/>
                  <a:gd name="T90" fmla="*/ 2427 w 3007"/>
                  <a:gd name="T91" fmla="*/ 180 h 2085"/>
                  <a:gd name="T92" fmla="*/ 2821 w 3007"/>
                  <a:gd name="T93" fmla="*/ 125 h 2085"/>
                  <a:gd name="T94" fmla="*/ 3001 w 3007"/>
                  <a:gd name="T95" fmla="*/ 87 h 2085"/>
                  <a:gd name="T96" fmla="*/ 2903 w 3007"/>
                  <a:gd name="T97" fmla="*/ 22 h 2085"/>
                  <a:gd name="T98" fmla="*/ 2670 w 3007"/>
                  <a:gd name="T99" fmla="*/ 66 h 2085"/>
                  <a:gd name="T100" fmla="*/ 2281 w 3007"/>
                  <a:gd name="T101" fmla="*/ 120 h 2085"/>
                  <a:gd name="T102" fmla="*/ 2026 w 3007"/>
                  <a:gd name="T103" fmla="*/ 158 h 2085"/>
                  <a:gd name="T104" fmla="*/ 1787 w 3007"/>
                  <a:gd name="T105" fmla="*/ 202 h 2085"/>
                  <a:gd name="T106" fmla="*/ 1597 w 3007"/>
                  <a:gd name="T107" fmla="*/ 261 h 2085"/>
                  <a:gd name="T108" fmla="*/ 1469 w 3007"/>
                  <a:gd name="T109" fmla="*/ 338 h 2085"/>
                  <a:gd name="T110" fmla="*/ 1436 w 3007"/>
                  <a:gd name="T111" fmla="*/ 387 h 2085"/>
                  <a:gd name="T112" fmla="*/ 1425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7"/>
              <p:cNvSpPr>
                <a:spLocks noChangeArrowheads="1"/>
              </p:cNvSpPr>
              <p:nvPr/>
            </p:nvSpPr>
            <p:spPr bwMode="auto">
              <a:xfrm>
                <a:off x="4500" y="2317"/>
                <a:ext cx="1246" cy="538"/>
              </a:xfrm>
              <a:custGeom>
                <a:avLst/>
                <a:gdLst>
                  <a:gd name="T0" fmla="*/ 0 w 1248"/>
                  <a:gd name="T1" fmla="*/ 330 h 539"/>
                  <a:gd name="T2" fmla="*/ 0 w 1248"/>
                  <a:gd name="T3" fmla="*/ 358 h 539"/>
                  <a:gd name="T4" fmla="*/ 5 w 1248"/>
                  <a:gd name="T5" fmla="*/ 385 h 539"/>
                  <a:gd name="T6" fmla="*/ 27 w 1248"/>
                  <a:gd name="T7" fmla="*/ 412 h 539"/>
                  <a:gd name="T8" fmla="*/ 54 w 1248"/>
                  <a:gd name="T9" fmla="*/ 434 h 539"/>
                  <a:gd name="T10" fmla="*/ 92 w 1248"/>
                  <a:gd name="T11" fmla="*/ 461 h 539"/>
                  <a:gd name="T12" fmla="*/ 141 w 1248"/>
                  <a:gd name="T13" fmla="*/ 488 h 539"/>
                  <a:gd name="T14" fmla="*/ 195 w 1248"/>
                  <a:gd name="T15" fmla="*/ 510 h 539"/>
                  <a:gd name="T16" fmla="*/ 255 w 1248"/>
                  <a:gd name="T17" fmla="*/ 537 h 539"/>
                  <a:gd name="T18" fmla="*/ 212 w 1248"/>
                  <a:gd name="T19" fmla="*/ 515 h 539"/>
                  <a:gd name="T20" fmla="*/ 179 w 1248"/>
                  <a:gd name="T21" fmla="*/ 488 h 539"/>
                  <a:gd name="T22" fmla="*/ 157 w 1248"/>
                  <a:gd name="T23" fmla="*/ 466 h 539"/>
                  <a:gd name="T24" fmla="*/ 141 w 1248"/>
                  <a:gd name="T25" fmla="*/ 445 h 539"/>
                  <a:gd name="T26" fmla="*/ 136 w 1248"/>
                  <a:gd name="T27" fmla="*/ 423 h 539"/>
                  <a:gd name="T28" fmla="*/ 136 w 1248"/>
                  <a:gd name="T29" fmla="*/ 401 h 539"/>
                  <a:gd name="T30" fmla="*/ 141 w 1248"/>
                  <a:gd name="T31" fmla="*/ 379 h 539"/>
                  <a:gd name="T32" fmla="*/ 157 w 1248"/>
                  <a:gd name="T33" fmla="*/ 363 h 539"/>
                  <a:gd name="T34" fmla="*/ 179 w 1248"/>
                  <a:gd name="T35" fmla="*/ 341 h 539"/>
                  <a:gd name="T36" fmla="*/ 201 w 1248"/>
                  <a:gd name="T37" fmla="*/ 325 h 539"/>
                  <a:gd name="T38" fmla="*/ 266 w 1248"/>
                  <a:gd name="T39" fmla="*/ 292 h 539"/>
                  <a:gd name="T40" fmla="*/ 351 w 1248"/>
                  <a:gd name="T41" fmla="*/ 262 h 539"/>
                  <a:gd name="T42" fmla="*/ 443 w 1248"/>
                  <a:gd name="T43" fmla="*/ 234 h 539"/>
                  <a:gd name="T44" fmla="*/ 552 w 1248"/>
                  <a:gd name="T45" fmla="*/ 213 h 539"/>
                  <a:gd name="T46" fmla="*/ 660 w 1248"/>
                  <a:gd name="T47" fmla="*/ 191 h 539"/>
                  <a:gd name="T48" fmla="*/ 888 w 1248"/>
                  <a:gd name="T49" fmla="*/ 153 h 539"/>
                  <a:gd name="T50" fmla="*/ 989 w 1248"/>
                  <a:gd name="T51" fmla="*/ 136 h 539"/>
                  <a:gd name="T52" fmla="*/ 1087 w 1248"/>
                  <a:gd name="T53" fmla="*/ 120 h 539"/>
                  <a:gd name="T54" fmla="*/ 1174 w 1248"/>
                  <a:gd name="T55" fmla="*/ 115 h 539"/>
                  <a:gd name="T56" fmla="*/ 1244 w 1248"/>
                  <a:gd name="T57" fmla="*/ 104 h 539"/>
                  <a:gd name="T58" fmla="*/ 1244 w 1248"/>
                  <a:gd name="T59" fmla="*/ 0 h 539"/>
                  <a:gd name="T60" fmla="*/ 1157 w 1248"/>
                  <a:gd name="T61" fmla="*/ 22 h 539"/>
                  <a:gd name="T62" fmla="*/ 1065 w 1248"/>
                  <a:gd name="T63" fmla="*/ 38 h 539"/>
                  <a:gd name="T64" fmla="*/ 872 w 1248"/>
                  <a:gd name="T65" fmla="*/ 71 h 539"/>
                  <a:gd name="T66" fmla="*/ 671 w 1248"/>
                  <a:gd name="T67" fmla="*/ 93 h 539"/>
                  <a:gd name="T68" fmla="*/ 481 w 1248"/>
                  <a:gd name="T69" fmla="*/ 126 h 539"/>
                  <a:gd name="T70" fmla="*/ 389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2 h 539"/>
                  <a:gd name="T84" fmla="*/ 0 w 1248"/>
                  <a:gd name="T85" fmla="*/ 330 h 539"/>
                  <a:gd name="T86" fmla="*/ 0 w 1248"/>
                  <a:gd name="T87" fmla="*/ 330 h 5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C85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" name="Freeform 8"/>
            <p:cNvSpPr>
              <a:spLocks noChangeArrowheads="1"/>
            </p:cNvSpPr>
            <p:nvPr/>
          </p:nvSpPr>
          <p:spPr bwMode="auto">
            <a:xfrm>
              <a:off x="3322" y="1341"/>
              <a:ext cx="1823" cy="1536"/>
            </a:xfrm>
            <a:custGeom>
              <a:avLst/>
              <a:gdLst>
                <a:gd name="T0" fmla="*/ 619 w 2296"/>
                <a:gd name="T1" fmla="*/ 1160 h 1469"/>
                <a:gd name="T2" fmla="*/ 855 w 2296"/>
                <a:gd name="T3" fmla="*/ 1106 h 1469"/>
                <a:gd name="T4" fmla="*/ 1050 w 2296"/>
                <a:gd name="T5" fmla="*/ 1047 h 1469"/>
                <a:gd name="T6" fmla="*/ 1208 w 2296"/>
                <a:gd name="T7" fmla="*/ 981 h 1469"/>
                <a:gd name="T8" fmla="*/ 1324 w 2296"/>
                <a:gd name="T9" fmla="*/ 910 h 1469"/>
                <a:gd name="T10" fmla="*/ 1400 w 2296"/>
                <a:gd name="T11" fmla="*/ 826 h 1469"/>
                <a:gd name="T12" fmla="*/ 1440 w 2296"/>
                <a:gd name="T13" fmla="*/ 732 h 1469"/>
                <a:gd name="T14" fmla="*/ 1443 w 2296"/>
                <a:gd name="T15" fmla="*/ 613 h 1469"/>
                <a:gd name="T16" fmla="*/ 1413 w 2296"/>
                <a:gd name="T17" fmla="*/ 500 h 1469"/>
                <a:gd name="T18" fmla="*/ 1351 w 2296"/>
                <a:gd name="T19" fmla="*/ 398 h 1469"/>
                <a:gd name="T20" fmla="*/ 1266 w 2296"/>
                <a:gd name="T21" fmla="*/ 303 h 1469"/>
                <a:gd name="T22" fmla="*/ 1116 w 2296"/>
                <a:gd name="T23" fmla="*/ 171 h 1469"/>
                <a:gd name="T24" fmla="*/ 1016 w 2296"/>
                <a:gd name="T25" fmla="*/ 100 h 1469"/>
                <a:gd name="T26" fmla="*/ 931 w 2296"/>
                <a:gd name="T27" fmla="*/ 47 h 1469"/>
                <a:gd name="T28" fmla="*/ 873 w 2296"/>
                <a:gd name="T29" fmla="*/ 10 h 1469"/>
                <a:gd name="T30" fmla="*/ 849 w 2296"/>
                <a:gd name="T31" fmla="*/ 0 h 1469"/>
                <a:gd name="T32" fmla="*/ 1043 w 2296"/>
                <a:gd name="T33" fmla="*/ 130 h 1469"/>
                <a:gd name="T34" fmla="*/ 1228 w 2296"/>
                <a:gd name="T35" fmla="*/ 279 h 1469"/>
                <a:gd name="T36" fmla="*/ 1304 w 2296"/>
                <a:gd name="T37" fmla="*/ 357 h 1469"/>
                <a:gd name="T38" fmla="*/ 1369 w 2296"/>
                <a:gd name="T39" fmla="*/ 439 h 1469"/>
                <a:gd name="T40" fmla="*/ 1409 w 2296"/>
                <a:gd name="T41" fmla="*/ 523 h 1469"/>
                <a:gd name="T42" fmla="*/ 1427 w 2296"/>
                <a:gd name="T43" fmla="*/ 613 h 1469"/>
                <a:gd name="T44" fmla="*/ 1413 w 2296"/>
                <a:gd name="T45" fmla="*/ 695 h 1469"/>
                <a:gd name="T46" fmla="*/ 1369 w 2296"/>
                <a:gd name="T47" fmla="*/ 767 h 1469"/>
                <a:gd name="T48" fmla="*/ 1300 w 2296"/>
                <a:gd name="T49" fmla="*/ 826 h 1469"/>
                <a:gd name="T50" fmla="*/ 1211 w 2296"/>
                <a:gd name="T51" fmla="*/ 874 h 1469"/>
                <a:gd name="T52" fmla="*/ 1102 w 2296"/>
                <a:gd name="T53" fmla="*/ 921 h 1469"/>
                <a:gd name="T54" fmla="*/ 852 w 2296"/>
                <a:gd name="T55" fmla="*/ 992 h 1469"/>
                <a:gd name="T56" fmla="*/ 582 w 2296"/>
                <a:gd name="T57" fmla="*/ 1058 h 1469"/>
                <a:gd name="T58" fmla="*/ 329 w 2296"/>
                <a:gd name="T59" fmla="*/ 1124 h 1469"/>
                <a:gd name="T60" fmla="*/ 222 w 2296"/>
                <a:gd name="T61" fmla="*/ 1166 h 1469"/>
                <a:gd name="T62" fmla="*/ 130 w 2296"/>
                <a:gd name="T63" fmla="*/ 1207 h 1469"/>
                <a:gd name="T64" fmla="*/ 58 w 2296"/>
                <a:gd name="T65" fmla="*/ 1255 h 1469"/>
                <a:gd name="T66" fmla="*/ 13 w 2296"/>
                <a:gd name="T67" fmla="*/ 1314 h 1469"/>
                <a:gd name="T68" fmla="*/ 0 w 2296"/>
                <a:gd name="T69" fmla="*/ 1380 h 1469"/>
                <a:gd name="T70" fmla="*/ 17 w 2296"/>
                <a:gd name="T71" fmla="*/ 1451 h 1469"/>
                <a:gd name="T72" fmla="*/ 62 w 2296"/>
                <a:gd name="T73" fmla="*/ 1511 h 1469"/>
                <a:gd name="T74" fmla="*/ 124 w 2296"/>
                <a:gd name="T75" fmla="*/ 1558 h 1469"/>
                <a:gd name="T76" fmla="*/ 206 w 2296"/>
                <a:gd name="T77" fmla="*/ 1606 h 1469"/>
                <a:gd name="T78" fmla="*/ 137 w 2296"/>
                <a:gd name="T79" fmla="*/ 1545 h 1469"/>
                <a:gd name="T80" fmla="*/ 93 w 2296"/>
                <a:gd name="T81" fmla="*/ 1487 h 1469"/>
                <a:gd name="T82" fmla="*/ 75 w 2296"/>
                <a:gd name="T83" fmla="*/ 1428 h 1469"/>
                <a:gd name="T84" fmla="*/ 89 w 2296"/>
                <a:gd name="T85" fmla="*/ 1374 h 1469"/>
                <a:gd name="T86" fmla="*/ 133 w 2296"/>
                <a:gd name="T87" fmla="*/ 1321 h 1469"/>
                <a:gd name="T88" fmla="*/ 216 w 2296"/>
                <a:gd name="T89" fmla="*/ 1273 h 1469"/>
                <a:gd name="T90" fmla="*/ 332 w 2296"/>
                <a:gd name="T91" fmla="*/ 1225 h 1469"/>
                <a:gd name="T92" fmla="*/ 486 w 2296"/>
                <a:gd name="T93" fmla="*/ 1190 h 14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2B81"/>
                </a:gs>
                <a:gs pos="100000">
                  <a:srgbClr val="003399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9"/>
            <p:cNvSpPr>
              <a:spLocks noChangeArrowheads="1"/>
            </p:cNvSpPr>
            <p:nvPr/>
          </p:nvSpPr>
          <p:spPr bwMode="auto">
            <a:xfrm>
              <a:off x="0" y="0"/>
              <a:ext cx="5756" cy="1775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3 h 1906"/>
                <a:gd name="T4" fmla="*/ 5772 w 5740"/>
                <a:gd name="T5" fmla="*/ 1653 h 1906"/>
                <a:gd name="T6" fmla="*/ 577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051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36725"/>
            <a:ext cx="77692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1028" name="Text Box 11"/>
          <p:cNvSpPr txBox="1">
            <a:spLocks noChangeArrowheads="1"/>
          </p:cNvSpPr>
          <p:nvPr/>
        </p:nvSpPr>
        <p:spPr bwMode="auto">
          <a:xfrm>
            <a:off x="457200" y="6248400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3124200" y="6249988"/>
            <a:ext cx="2894013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53163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3B78264-4937-4FF6-9E63-7A7E01CA2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0" y="0"/>
            <a:ext cx="9137650" cy="6846888"/>
            <a:chOff x="0" y="0"/>
            <a:chExt cx="5756" cy="4313"/>
          </a:xfrm>
        </p:grpSpPr>
        <p:grpSp>
          <p:nvGrpSpPr>
            <p:cNvPr id="3080" name="Group 2"/>
            <p:cNvGrpSpPr>
              <a:grpSpLocks/>
            </p:cNvGrpSpPr>
            <p:nvPr/>
          </p:nvGrpSpPr>
          <p:grpSpPr bwMode="auto">
            <a:xfrm>
              <a:off x="1728" y="2230"/>
              <a:ext cx="4024" cy="2083"/>
              <a:chOff x="1728" y="2230"/>
              <a:chExt cx="4024" cy="2083"/>
            </a:xfrm>
          </p:grpSpPr>
          <p:sp>
            <p:nvSpPr>
              <p:cNvPr id="3083" name="Freeform 3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79" cy="1669"/>
              </a:xfrm>
              <a:custGeom>
                <a:avLst/>
                <a:gdLst>
                  <a:gd name="T0" fmla="*/ 2734 w 2882"/>
                  <a:gd name="T1" fmla="*/ 526 h 1671"/>
                  <a:gd name="T2" fmla="*/ 2626 w 2882"/>
                  <a:gd name="T3" fmla="*/ 482 h 1671"/>
                  <a:gd name="T4" fmla="*/ 2474 w 2882"/>
                  <a:gd name="T5" fmla="*/ 422 h 1671"/>
                  <a:gd name="T6" fmla="*/ 2199 w 2882"/>
                  <a:gd name="T7" fmla="*/ 343 h 1671"/>
                  <a:gd name="T8" fmla="*/ 1966 w 2882"/>
                  <a:gd name="T9" fmla="*/ 277 h 1671"/>
                  <a:gd name="T10" fmla="*/ 1803 w 2882"/>
                  <a:gd name="T11" fmla="*/ 212 h 1671"/>
                  <a:gd name="T12" fmla="*/ 1689 w 2882"/>
                  <a:gd name="T13" fmla="*/ 152 h 1671"/>
                  <a:gd name="T14" fmla="*/ 1624 w 2882"/>
                  <a:gd name="T15" fmla="*/ 103 h 1671"/>
                  <a:gd name="T16" fmla="*/ 1586 w 2882"/>
                  <a:gd name="T17" fmla="*/ 60 h 1671"/>
                  <a:gd name="T18" fmla="*/ 1575 w 2882"/>
                  <a:gd name="T19" fmla="*/ 27 h 1671"/>
                  <a:gd name="T20" fmla="*/ 1581 w 2882"/>
                  <a:gd name="T21" fmla="*/ 0 h 1671"/>
                  <a:gd name="T22" fmla="*/ 1553 w 2882"/>
                  <a:gd name="T23" fmla="*/ 49 h 1671"/>
                  <a:gd name="T24" fmla="*/ 1564 w 2882"/>
                  <a:gd name="T25" fmla="*/ 98 h 1671"/>
                  <a:gd name="T26" fmla="*/ 1613 w 2882"/>
                  <a:gd name="T27" fmla="*/ 141 h 1671"/>
                  <a:gd name="T28" fmla="*/ 1684 w 2882"/>
                  <a:gd name="T29" fmla="*/ 185 h 1671"/>
                  <a:gd name="T30" fmla="*/ 1787 w 2882"/>
                  <a:gd name="T31" fmla="*/ 228 h 1671"/>
                  <a:gd name="T32" fmla="*/ 2036 w 2882"/>
                  <a:gd name="T33" fmla="*/ 310 h 1671"/>
                  <a:gd name="T34" fmla="*/ 2281 w 2882"/>
                  <a:gd name="T35" fmla="*/ 381 h 1671"/>
                  <a:gd name="T36" fmla="*/ 2458 w 2882"/>
                  <a:gd name="T37" fmla="*/ 433 h 1671"/>
                  <a:gd name="T38" fmla="*/ 2599 w 2882"/>
                  <a:gd name="T39" fmla="*/ 482 h 1671"/>
                  <a:gd name="T40" fmla="*/ 2702 w 2882"/>
                  <a:gd name="T41" fmla="*/ 526 h 1671"/>
                  <a:gd name="T42" fmla="*/ 2762 w 2882"/>
                  <a:gd name="T43" fmla="*/ 558 h 1671"/>
                  <a:gd name="T44" fmla="*/ 2789 w 2882"/>
                  <a:gd name="T45" fmla="*/ 591 h 1671"/>
                  <a:gd name="T46" fmla="*/ 2789 w 2882"/>
                  <a:gd name="T47" fmla="*/ 640 h 1671"/>
                  <a:gd name="T48" fmla="*/ 2756 w 2882"/>
                  <a:gd name="T49" fmla="*/ 689 h 1671"/>
                  <a:gd name="T50" fmla="*/ 2686 w 2882"/>
                  <a:gd name="T51" fmla="*/ 733 h 1671"/>
                  <a:gd name="T52" fmla="*/ 2583 w 2882"/>
                  <a:gd name="T53" fmla="*/ 776 h 1671"/>
                  <a:gd name="T54" fmla="*/ 2452 w 2882"/>
                  <a:gd name="T55" fmla="*/ 820 h 1671"/>
                  <a:gd name="T56" fmla="*/ 2297 w 2882"/>
                  <a:gd name="T57" fmla="*/ 863 h 1671"/>
                  <a:gd name="T58" fmla="*/ 2026 w 2882"/>
                  <a:gd name="T59" fmla="*/ 928 h 1671"/>
                  <a:gd name="T60" fmla="*/ 1602 w 2882"/>
                  <a:gd name="T61" fmla="*/ 1032 h 1671"/>
                  <a:gd name="T62" fmla="*/ 1143 w 2882"/>
                  <a:gd name="T63" fmla="*/ 1162 h 1671"/>
                  <a:gd name="T64" fmla="*/ 671 w 2882"/>
                  <a:gd name="T65" fmla="*/ 1324 h 1671"/>
                  <a:gd name="T66" fmla="*/ 217 w 2882"/>
                  <a:gd name="T67" fmla="*/ 1541 h 1671"/>
                  <a:gd name="T68" fmla="*/ 353 w 2882"/>
                  <a:gd name="T69" fmla="*/ 1667 h 1671"/>
                  <a:gd name="T70" fmla="*/ 752 w 2882"/>
                  <a:gd name="T71" fmla="*/ 1465 h 1671"/>
                  <a:gd name="T72" fmla="*/ 1143 w 2882"/>
                  <a:gd name="T73" fmla="*/ 1307 h 1671"/>
                  <a:gd name="T74" fmla="*/ 1515 w 2882"/>
                  <a:gd name="T75" fmla="*/ 1184 h 1671"/>
                  <a:gd name="T76" fmla="*/ 1857 w 2882"/>
                  <a:gd name="T77" fmla="*/ 1081 h 1671"/>
                  <a:gd name="T78" fmla="*/ 2161 w 2882"/>
                  <a:gd name="T79" fmla="*/ 1005 h 1671"/>
                  <a:gd name="T80" fmla="*/ 2420 w 2882"/>
                  <a:gd name="T81" fmla="*/ 945 h 1671"/>
                  <a:gd name="T82" fmla="*/ 2620 w 2882"/>
                  <a:gd name="T83" fmla="*/ 890 h 1671"/>
                  <a:gd name="T84" fmla="*/ 2756 w 2882"/>
                  <a:gd name="T85" fmla="*/ 836 h 1671"/>
                  <a:gd name="T86" fmla="*/ 2821 w 2882"/>
                  <a:gd name="T87" fmla="*/ 792 h 1671"/>
                  <a:gd name="T88" fmla="*/ 2859 w 2882"/>
                  <a:gd name="T89" fmla="*/ 743 h 1671"/>
                  <a:gd name="T90" fmla="*/ 2876 w 2882"/>
                  <a:gd name="T91" fmla="*/ 700 h 1671"/>
                  <a:gd name="T92" fmla="*/ 2848 w 2882"/>
                  <a:gd name="T93" fmla="*/ 618 h 1671"/>
                  <a:gd name="T94" fmla="*/ 2794 w 2882"/>
                  <a:gd name="T95" fmla="*/ 558 h 1671"/>
                  <a:gd name="T96" fmla="*/ 2767 w 2882"/>
                  <a:gd name="T97" fmla="*/ 542 h 167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4"/>
              <p:cNvSpPr>
                <a:spLocks noChangeArrowheads="1"/>
              </p:cNvSpPr>
              <p:nvPr/>
            </p:nvSpPr>
            <p:spPr bwMode="auto">
              <a:xfrm>
                <a:off x="4169" y="2671"/>
                <a:ext cx="1257" cy="809"/>
              </a:xfrm>
              <a:custGeom>
                <a:avLst/>
                <a:gdLst>
                  <a:gd name="T0" fmla="*/ 1255 w 1259"/>
                  <a:gd name="T1" fmla="*/ 611 h 811"/>
                  <a:gd name="T2" fmla="*/ 1244 w 1259"/>
                  <a:gd name="T3" fmla="*/ 586 h 811"/>
                  <a:gd name="T4" fmla="*/ 1233 w 1259"/>
                  <a:gd name="T5" fmla="*/ 564 h 811"/>
                  <a:gd name="T6" fmla="*/ 1212 w 1259"/>
                  <a:gd name="T7" fmla="*/ 537 h 811"/>
                  <a:gd name="T8" fmla="*/ 1184 w 1259"/>
                  <a:gd name="T9" fmla="*/ 515 h 811"/>
                  <a:gd name="T10" fmla="*/ 1119 w 1259"/>
                  <a:gd name="T11" fmla="*/ 477 h 811"/>
                  <a:gd name="T12" fmla="*/ 1038 w 1259"/>
                  <a:gd name="T13" fmla="*/ 439 h 811"/>
                  <a:gd name="T14" fmla="*/ 942 w 1259"/>
                  <a:gd name="T15" fmla="*/ 406 h 811"/>
                  <a:gd name="T16" fmla="*/ 839 w 1259"/>
                  <a:gd name="T17" fmla="*/ 379 h 811"/>
                  <a:gd name="T18" fmla="*/ 725 w 1259"/>
                  <a:gd name="T19" fmla="*/ 346 h 811"/>
                  <a:gd name="T20" fmla="*/ 611 w 1259"/>
                  <a:gd name="T21" fmla="*/ 319 h 811"/>
                  <a:gd name="T22" fmla="*/ 497 w 1259"/>
                  <a:gd name="T23" fmla="*/ 292 h 811"/>
                  <a:gd name="T24" fmla="*/ 389 w 1259"/>
                  <a:gd name="T25" fmla="*/ 259 h 811"/>
                  <a:gd name="T26" fmla="*/ 288 w 1259"/>
                  <a:gd name="T27" fmla="*/ 227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5 h 811"/>
                  <a:gd name="T60" fmla="*/ 179 w 1259"/>
                  <a:gd name="T61" fmla="*/ 238 h 811"/>
                  <a:gd name="T62" fmla="*/ 244 w 1259"/>
                  <a:gd name="T63" fmla="*/ 276 h 811"/>
                  <a:gd name="T64" fmla="*/ 324 w 1259"/>
                  <a:gd name="T65" fmla="*/ 308 h 811"/>
                  <a:gd name="T66" fmla="*/ 416 w 1259"/>
                  <a:gd name="T67" fmla="*/ 346 h 811"/>
                  <a:gd name="T68" fmla="*/ 524 w 1259"/>
                  <a:gd name="T69" fmla="*/ 379 h 811"/>
                  <a:gd name="T70" fmla="*/ 655 w 1259"/>
                  <a:gd name="T71" fmla="*/ 412 h 811"/>
                  <a:gd name="T72" fmla="*/ 747 w 1259"/>
                  <a:gd name="T73" fmla="*/ 433 h 811"/>
                  <a:gd name="T74" fmla="*/ 828 w 1259"/>
                  <a:gd name="T75" fmla="*/ 461 h 811"/>
                  <a:gd name="T76" fmla="*/ 899 w 1259"/>
                  <a:gd name="T77" fmla="*/ 488 h 811"/>
                  <a:gd name="T78" fmla="*/ 962 w 1259"/>
                  <a:gd name="T79" fmla="*/ 510 h 811"/>
                  <a:gd name="T80" fmla="*/ 1011 w 1259"/>
                  <a:gd name="T81" fmla="*/ 537 h 811"/>
                  <a:gd name="T82" fmla="*/ 1049 w 1259"/>
                  <a:gd name="T83" fmla="*/ 564 h 811"/>
                  <a:gd name="T84" fmla="*/ 1076 w 1259"/>
                  <a:gd name="T85" fmla="*/ 591 h 811"/>
                  <a:gd name="T86" fmla="*/ 1098 w 1259"/>
                  <a:gd name="T87" fmla="*/ 616 h 811"/>
                  <a:gd name="T88" fmla="*/ 1108 w 1259"/>
                  <a:gd name="T89" fmla="*/ 644 h 811"/>
                  <a:gd name="T90" fmla="*/ 1114 w 1259"/>
                  <a:gd name="T91" fmla="*/ 671 h 811"/>
                  <a:gd name="T92" fmla="*/ 1108 w 1259"/>
                  <a:gd name="T93" fmla="*/ 693 h 811"/>
                  <a:gd name="T94" fmla="*/ 1092 w 1259"/>
                  <a:gd name="T95" fmla="*/ 720 h 811"/>
                  <a:gd name="T96" fmla="*/ 1076 w 1259"/>
                  <a:gd name="T97" fmla="*/ 742 h 811"/>
                  <a:gd name="T98" fmla="*/ 1049 w 1259"/>
                  <a:gd name="T99" fmla="*/ 763 h 811"/>
                  <a:gd name="T100" fmla="*/ 1011 w 1259"/>
                  <a:gd name="T101" fmla="*/ 785 h 811"/>
                  <a:gd name="T102" fmla="*/ 973 w 1259"/>
                  <a:gd name="T103" fmla="*/ 807 h 811"/>
                  <a:gd name="T104" fmla="*/ 1043 w 1259"/>
                  <a:gd name="T105" fmla="*/ 785 h 811"/>
                  <a:gd name="T106" fmla="*/ 1103 w 1259"/>
                  <a:gd name="T107" fmla="*/ 763 h 811"/>
                  <a:gd name="T108" fmla="*/ 1152 w 1259"/>
                  <a:gd name="T109" fmla="*/ 742 h 811"/>
                  <a:gd name="T110" fmla="*/ 1195 w 1259"/>
                  <a:gd name="T111" fmla="*/ 720 h 811"/>
                  <a:gd name="T112" fmla="*/ 1222 w 1259"/>
                  <a:gd name="T113" fmla="*/ 698 h 811"/>
                  <a:gd name="T114" fmla="*/ 1244 w 1259"/>
                  <a:gd name="T115" fmla="*/ 671 h 811"/>
                  <a:gd name="T116" fmla="*/ 1255 w 1259"/>
                  <a:gd name="T117" fmla="*/ 644 h 811"/>
                  <a:gd name="T118" fmla="*/ 1255 w 1259"/>
                  <a:gd name="T119" fmla="*/ 611 h 811"/>
                  <a:gd name="T120" fmla="*/ 1255 w 1259"/>
                  <a:gd name="T121" fmla="*/ 611 h 81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5"/>
              <p:cNvSpPr>
                <a:spLocks noChangeArrowheads="1"/>
              </p:cNvSpPr>
              <p:nvPr/>
            </p:nvSpPr>
            <p:spPr bwMode="auto">
              <a:xfrm>
                <a:off x="2899" y="3346"/>
                <a:ext cx="2847" cy="967"/>
              </a:xfrm>
              <a:custGeom>
                <a:avLst/>
                <a:gdLst>
                  <a:gd name="T0" fmla="*/ 92 w 2849"/>
                  <a:gd name="T1" fmla="*/ 954 h 969"/>
                  <a:gd name="T2" fmla="*/ 0 w 2849"/>
                  <a:gd name="T3" fmla="*/ 965 h 969"/>
                  <a:gd name="T4" fmla="*/ 391 w 2849"/>
                  <a:gd name="T5" fmla="*/ 965 h 969"/>
                  <a:gd name="T6" fmla="*/ 434 w 2849"/>
                  <a:gd name="T7" fmla="*/ 943 h 969"/>
                  <a:gd name="T8" fmla="*/ 483 w 2849"/>
                  <a:gd name="T9" fmla="*/ 910 h 969"/>
                  <a:gd name="T10" fmla="*/ 554 w 2849"/>
                  <a:gd name="T11" fmla="*/ 872 h 969"/>
                  <a:gd name="T12" fmla="*/ 635 w 2849"/>
                  <a:gd name="T13" fmla="*/ 834 h 969"/>
                  <a:gd name="T14" fmla="*/ 725 w 2849"/>
                  <a:gd name="T15" fmla="*/ 790 h 969"/>
                  <a:gd name="T16" fmla="*/ 834 w 2849"/>
                  <a:gd name="T17" fmla="*/ 741 h 969"/>
                  <a:gd name="T18" fmla="*/ 959 w 2849"/>
                  <a:gd name="T19" fmla="*/ 694 h 969"/>
                  <a:gd name="T20" fmla="*/ 1100 w 2849"/>
                  <a:gd name="T21" fmla="*/ 640 h 969"/>
                  <a:gd name="T22" fmla="*/ 1257 w 2849"/>
                  <a:gd name="T23" fmla="*/ 580 h 969"/>
                  <a:gd name="T24" fmla="*/ 1431 w 2849"/>
                  <a:gd name="T25" fmla="*/ 520 h 969"/>
                  <a:gd name="T26" fmla="*/ 1621 w 2849"/>
                  <a:gd name="T27" fmla="*/ 460 h 969"/>
                  <a:gd name="T28" fmla="*/ 1827 w 2849"/>
                  <a:gd name="T29" fmla="*/ 401 h 969"/>
                  <a:gd name="T30" fmla="*/ 2055 w 2849"/>
                  <a:gd name="T31" fmla="*/ 341 h 969"/>
                  <a:gd name="T32" fmla="*/ 2297 w 2849"/>
                  <a:gd name="T33" fmla="*/ 281 h 969"/>
                  <a:gd name="T34" fmla="*/ 2563 w 2849"/>
                  <a:gd name="T35" fmla="*/ 223 h 969"/>
                  <a:gd name="T36" fmla="*/ 2845 w 2849"/>
                  <a:gd name="T37" fmla="*/ 163 h 969"/>
                  <a:gd name="T38" fmla="*/ 2845 w 2849"/>
                  <a:gd name="T39" fmla="*/ 0 h 969"/>
                  <a:gd name="T40" fmla="*/ 2813 w 2849"/>
                  <a:gd name="T41" fmla="*/ 16 h 969"/>
                  <a:gd name="T42" fmla="*/ 2769 w 2849"/>
                  <a:gd name="T43" fmla="*/ 33 h 969"/>
                  <a:gd name="T44" fmla="*/ 2715 w 2849"/>
                  <a:gd name="T45" fmla="*/ 54 h 969"/>
                  <a:gd name="T46" fmla="*/ 2644 w 2849"/>
                  <a:gd name="T47" fmla="*/ 76 h 969"/>
                  <a:gd name="T48" fmla="*/ 2568 w 2849"/>
                  <a:gd name="T49" fmla="*/ 98 h 969"/>
                  <a:gd name="T50" fmla="*/ 2487 w 2849"/>
                  <a:gd name="T51" fmla="*/ 120 h 969"/>
                  <a:gd name="T52" fmla="*/ 2395 w 2849"/>
                  <a:gd name="T53" fmla="*/ 147 h 969"/>
                  <a:gd name="T54" fmla="*/ 2297 w 2849"/>
                  <a:gd name="T55" fmla="*/ 169 h 969"/>
                  <a:gd name="T56" fmla="*/ 2093 w 2849"/>
                  <a:gd name="T57" fmla="*/ 223 h 969"/>
                  <a:gd name="T58" fmla="*/ 1887 w 2849"/>
                  <a:gd name="T59" fmla="*/ 275 h 969"/>
                  <a:gd name="T60" fmla="*/ 1686 w 2849"/>
                  <a:gd name="T61" fmla="*/ 324 h 969"/>
                  <a:gd name="T62" fmla="*/ 1588 w 2849"/>
                  <a:gd name="T63" fmla="*/ 352 h 969"/>
                  <a:gd name="T64" fmla="*/ 1501 w 2849"/>
                  <a:gd name="T65" fmla="*/ 379 h 969"/>
                  <a:gd name="T66" fmla="*/ 1105 w 2849"/>
                  <a:gd name="T67" fmla="*/ 504 h 969"/>
                  <a:gd name="T68" fmla="*/ 910 w 2849"/>
                  <a:gd name="T69" fmla="*/ 575 h 969"/>
                  <a:gd name="T70" fmla="*/ 725 w 2849"/>
                  <a:gd name="T71" fmla="*/ 645 h 969"/>
                  <a:gd name="T72" fmla="*/ 548 w 2849"/>
                  <a:gd name="T73" fmla="*/ 716 h 969"/>
                  <a:gd name="T74" fmla="*/ 380 w 2849"/>
                  <a:gd name="T75" fmla="*/ 790 h 969"/>
                  <a:gd name="T76" fmla="*/ 228 w 2849"/>
                  <a:gd name="T77" fmla="*/ 872 h 969"/>
                  <a:gd name="T78" fmla="*/ 92 w 2849"/>
                  <a:gd name="T79" fmla="*/ 954 h 969"/>
                  <a:gd name="T80" fmla="*/ 92 w 2849"/>
                  <a:gd name="T81" fmla="*/ 954 h 96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6"/>
              <p:cNvSpPr>
                <a:spLocks noChangeArrowheads="1"/>
              </p:cNvSpPr>
              <p:nvPr/>
            </p:nvSpPr>
            <p:spPr bwMode="auto">
              <a:xfrm>
                <a:off x="2747" y="2230"/>
                <a:ext cx="3004" cy="2083"/>
              </a:xfrm>
              <a:custGeom>
                <a:avLst/>
                <a:gdLst>
                  <a:gd name="T0" fmla="*/ 1431 w 3007"/>
                  <a:gd name="T1" fmla="*/ 474 h 2085"/>
                  <a:gd name="T2" fmla="*/ 1458 w 3007"/>
                  <a:gd name="T3" fmla="*/ 526 h 2085"/>
                  <a:gd name="T4" fmla="*/ 1537 w 3007"/>
                  <a:gd name="T5" fmla="*/ 591 h 2085"/>
                  <a:gd name="T6" fmla="*/ 1711 w 3007"/>
                  <a:gd name="T7" fmla="*/ 668 h 2085"/>
                  <a:gd name="T8" fmla="*/ 1923 w 3007"/>
                  <a:gd name="T9" fmla="*/ 733 h 2085"/>
                  <a:gd name="T10" fmla="*/ 2151 w 3007"/>
                  <a:gd name="T11" fmla="*/ 787 h 2085"/>
                  <a:gd name="T12" fmla="*/ 2368 w 3007"/>
                  <a:gd name="T13" fmla="*/ 847 h 2085"/>
                  <a:gd name="T14" fmla="*/ 2545 w 3007"/>
                  <a:gd name="T15" fmla="*/ 918 h 2085"/>
                  <a:gd name="T16" fmla="*/ 2632 w 3007"/>
                  <a:gd name="T17" fmla="*/ 978 h 2085"/>
                  <a:gd name="T18" fmla="*/ 2670 w 3007"/>
                  <a:gd name="T19" fmla="*/ 1027 h 2085"/>
                  <a:gd name="T20" fmla="*/ 2675 w 3007"/>
                  <a:gd name="T21" fmla="*/ 1081 h 2085"/>
                  <a:gd name="T22" fmla="*/ 2659 w 3007"/>
                  <a:gd name="T23" fmla="*/ 1125 h 2085"/>
                  <a:gd name="T24" fmla="*/ 2610 w 3007"/>
                  <a:gd name="T25" fmla="*/ 1168 h 2085"/>
                  <a:gd name="T26" fmla="*/ 2539 w 3007"/>
                  <a:gd name="T27" fmla="*/ 1206 h 2085"/>
                  <a:gd name="T28" fmla="*/ 2444 w 3007"/>
                  <a:gd name="T29" fmla="*/ 1239 h 2085"/>
                  <a:gd name="T30" fmla="*/ 2324 w 3007"/>
                  <a:gd name="T31" fmla="*/ 1272 h 2085"/>
                  <a:gd name="T32" fmla="*/ 2102 w 3007"/>
                  <a:gd name="T33" fmla="*/ 1326 h 2085"/>
                  <a:gd name="T34" fmla="*/ 1738 w 3007"/>
                  <a:gd name="T35" fmla="*/ 1419 h 2085"/>
                  <a:gd name="T36" fmla="*/ 1306 w 3007"/>
                  <a:gd name="T37" fmla="*/ 1538 h 2085"/>
                  <a:gd name="T38" fmla="*/ 818 w 3007"/>
                  <a:gd name="T39" fmla="*/ 1705 h 2085"/>
                  <a:gd name="T40" fmla="*/ 282 w 3007"/>
                  <a:gd name="T41" fmla="*/ 1939 h 2085"/>
                  <a:gd name="T42" fmla="*/ 152 w 3007"/>
                  <a:gd name="T43" fmla="*/ 2081 h 2085"/>
                  <a:gd name="T44" fmla="*/ 386 w 3007"/>
                  <a:gd name="T45" fmla="*/ 1988 h 2085"/>
                  <a:gd name="T46" fmla="*/ 698 w 3007"/>
                  <a:gd name="T47" fmla="*/ 1830 h 2085"/>
                  <a:gd name="T48" fmla="*/ 1062 w 3007"/>
                  <a:gd name="T49" fmla="*/ 1689 h 2085"/>
                  <a:gd name="T50" fmla="*/ 1657 w 3007"/>
                  <a:gd name="T51" fmla="*/ 1495 h 2085"/>
                  <a:gd name="T52" fmla="*/ 1841 w 3007"/>
                  <a:gd name="T53" fmla="*/ 1440 h 2085"/>
                  <a:gd name="T54" fmla="*/ 2248 w 3007"/>
                  <a:gd name="T55" fmla="*/ 1337 h 2085"/>
                  <a:gd name="T56" fmla="*/ 2545 w 3007"/>
                  <a:gd name="T57" fmla="*/ 1261 h 2085"/>
                  <a:gd name="T58" fmla="*/ 2724 w 3007"/>
                  <a:gd name="T59" fmla="*/ 1212 h 2085"/>
                  <a:gd name="T60" fmla="*/ 2870 w 3007"/>
                  <a:gd name="T61" fmla="*/ 1168 h 2085"/>
                  <a:gd name="T62" fmla="*/ 2968 w 3007"/>
                  <a:gd name="T63" fmla="*/ 1130 h 2085"/>
                  <a:gd name="T64" fmla="*/ 3001 w 3007"/>
                  <a:gd name="T65" fmla="*/ 869 h 2085"/>
                  <a:gd name="T66" fmla="*/ 2854 w 3007"/>
                  <a:gd name="T67" fmla="*/ 842 h 2085"/>
                  <a:gd name="T68" fmla="*/ 2664 w 3007"/>
                  <a:gd name="T69" fmla="*/ 804 h 2085"/>
                  <a:gd name="T70" fmla="*/ 2454 w 3007"/>
                  <a:gd name="T71" fmla="*/ 755 h 2085"/>
                  <a:gd name="T72" fmla="*/ 2134 w 3007"/>
                  <a:gd name="T73" fmla="*/ 668 h 2085"/>
                  <a:gd name="T74" fmla="*/ 1955 w 3007"/>
                  <a:gd name="T75" fmla="*/ 602 h 2085"/>
                  <a:gd name="T76" fmla="*/ 1820 w 3007"/>
                  <a:gd name="T77" fmla="*/ 532 h 2085"/>
                  <a:gd name="T78" fmla="*/ 1765 w 3007"/>
                  <a:gd name="T79" fmla="*/ 474 h 2085"/>
                  <a:gd name="T80" fmla="*/ 1749 w 3007"/>
                  <a:gd name="T81" fmla="*/ 436 h 2085"/>
                  <a:gd name="T82" fmla="*/ 1776 w 3007"/>
                  <a:gd name="T83" fmla="*/ 381 h 2085"/>
                  <a:gd name="T84" fmla="*/ 1858 w 3007"/>
                  <a:gd name="T85" fmla="*/ 316 h 2085"/>
                  <a:gd name="T86" fmla="*/ 1982 w 3007"/>
                  <a:gd name="T87" fmla="*/ 267 h 2085"/>
                  <a:gd name="T88" fmla="*/ 2145 w 3007"/>
                  <a:gd name="T89" fmla="*/ 229 h 2085"/>
                  <a:gd name="T90" fmla="*/ 2427 w 3007"/>
                  <a:gd name="T91" fmla="*/ 180 h 2085"/>
                  <a:gd name="T92" fmla="*/ 2821 w 3007"/>
                  <a:gd name="T93" fmla="*/ 125 h 2085"/>
                  <a:gd name="T94" fmla="*/ 3001 w 3007"/>
                  <a:gd name="T95" fmla="*/ 87 h 2085"/>
                  <a:gd name="T96" fmla="*/ 2903 w 3007"/>
                  <a:gd name="T97" fmla="*/ 22 h 2085"/>
                  <a:gd name="T98" fmla="*/ 2670 w 3007"/>
                  <a:gd name="T99" fmla="*/ 66 h 2085"/>
                  <a:gd name="T100" fmla="*/ 2281 w 3007"/>
                  <a:gd name="T101" fmla="*/ 120 h 2085"/>
                  <a:gd name="T102" fmla="*/ 2026 w 3007"/>
                  <a:gd name="T103" fmla="*/ 158 h 2085"/>
                  <a:gd name="T104" fmla="*/ 1787 w 3007"/>
                  <a:gd name="T105" fmla="*/ 202 h 2085"/>
                  <a:gd name="T106" fmla="*/ 1597 w 3007"/>
                  <a:gd name="T107" fmla="*/ 261 h 2085"/>
                  <a:gd name="T108" fmla="*/ 1469 w 3007"/>
                  <a:gd name="T109" fmla="*/ 338 h 2085"/>
                  <a:gd name="T110" fmla="*/ 1436 w 3007"/>
                  <a:gd name="T111" fmla="*/ 387 h 2085"/>
                  <a:gd name="T112" fmla="*/ 1425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7"/>
              <p:cNvSpPr>
                <a:spLocks noChangeArrowheads="1"/>
              </p:cNvSpPr>
              <p:nvPr/>
            </p:nvSpPr>
            <p:spPr bwMode="auto">
              <a:xfrm>
                <a:off x="4500" y="2317"/>
                <a:ext cx="1246" cy="538"/>
              </a:xfrm>
              <a:custGeom>
                <a:avLst/>
                <a:gdLst>
                  <a:gd name="T0" fmla="*/ 0 w 1248"/>
                  <a:gd name="T1" fmla="*/ 330 h 539"/>
                  <a:gd name="T2" fmla="*/ 0 w 1248"/>
                  <a:gd name="T3" fmla="*/ 358 h 539"/>
                  <a:gd name="T4" fmla="*/ 5 w 1248"/>
                  <a:gd name="T5" fmla="*/ 385 h 539"/>
                  <a:gd name="T6" fmla="*/ 27 w 1248"/>
                  <a:gd name="T7" fmla="*/ 412 h 539"/>
                  <a:gd name="T8" fmla="*/ 54 w 1248"/>
                  <a:gd name="T9" fmla="*/ 434 h 539"/>
                  <a:gd name="T10" fmla="*/ 92 w 1248"/>
                  <a:gd name="T11" fmla="*/ 461 h 539"/>
                  <a:gd name="T12" fmla="*/ 141 w 1248"/>
                  <a:gd name="T13" fmla="*/ 488 h 539"/>
                  <a:gd name="T14" fmla="*/ 195 w 1248"/>
                  <a:gd name="T15" fmla="*/ 510 h 539"/>
                  <a:gd name="T16" fmla="*/ 255 w 1248"/>
                  <a:gd name="T17" fmla="*/ 537 h 539"/>
                  <a:gd name="T18" fmla="*/ 212 w 1248"/>
                  <a:gd name="T19" fmla="*/ 515 h 539"/>
                  <a:gd name="T20" fmla="*/ 179 w 1248"/>
                  <a:gd name="T21" fmla="*/ 488 h 539"/>
                  <a:gd name="T22" fmla="*/ 157 w 1248"/>
                  <a:gd name="T23" fmla="*/ 466 h 539"/>
                  <a:gd name="T24" fmla="*/ 141 w 1248"/>
                  <a:gd name="T25" fmla="*/ 445 h 539"/>
                  <a:gd name="T26" fmla="*/ 136 w 1248"/>
                  <a:gd name="T27" fmla="*/ 423 h 539"/>
                  <a:gd name="T28" fmla="*/ 136 w 1248"/>
                  <a:gd name="T29" fmla="*/ 401 h 539"/>
                  <a:gd name="T30" fmla="*/ 141 w 1248"/>
                  <a:gd name="T31" fmla="*/ 379 h 539"/>
                  <a:gd name="T32" fmla="*/ 157 w 1248"/>
                  <a:gd name="T33" fmla="*/ 363 h 539"/>
                  <a:gd name="T34" fmla="*/ 179 w 1248"/>
                  <a:gd name="T35" fmla="*/ 341 h 539"/>
                  <a:gd name="T36" fmla="*/ 201 w 1248"/>
                  <a:gd name="T37" fmla="*/ 325 h 539"/>
                  <a:gd name="T38" fmla="*/ 266 w 1248"/>
                  <a:gd name="T39" fmla="*/ 292 h 539"/>
                  <a:gd name="T40" fmla="*/ 351 w 1248"/>
                  <a:gd name="T41" fmla="*/ 262 h 539"/>
                  <a:gd name="T42" fmla="*/ 443 w 1248"/>
                  <a:gd name="T43" fmla="*/ 234 h 539"/>
                  <a:gd name="T44" fmla="*/ 552 w 1248"/>
                  <a:gd name="T45" fmla="*/ 213 h 539"/>
                  <a:gd name="T46" fmla="*/ 660 w 1248"/>
                  <a:gd name="T47" fmla="*/ 191 h 539"/>
                  <a:gd name="T48" fmla="*/ 888 w 1248"/>
                  <a:gd name="T49" fmla="*/ 153 h 539"/>
                  <a:gd name="T50" fmla="*/ 989 w 1248"/>
                  <a:gd name="T51" fmla="*/ 136 h 539"/>
                  <a:gd name="T52" fmla="*/ 1087 w 1248"/>
                  <a:gd name="T53" fmla="*/ 120 h 539"/>
                  <a:gd name="T54" fmla="*/ 1174 w 1248"/>
                  <a:gd name="T55" fmla="*/ 115 h 539"/>
                  <a:gd name="T56" fmla="*/ 1244 w 1248"/>
                  <a:gd name="T57" fmla="*/ 104 h 539"/>
                  <a:gd name="T58" fmla="*/ 1244 w 1248"/>
                  <a:gd name="T59" fmla="*/ 0 h 539"/>
                  <a:gd name="T60" fmla="*/ 1157 w 1248"/>
                  <a:gd name="T61" fmla="*/ 22 h 539"/>
                  <a:gd name="T62" fmla="*/ 1065 w 1248"/>
                  <a:gd name="T63" fmla="*/ 38 h 539"/>
                  <a:gd name="T64" fmla="*/ 872 w 1248"/>
                  <a:gd name="T65" fmla="*/ 71 h 539"/>
                  <a:gd name="T66" fmla="*/ 671 w 1248"/>
                  <a:gd name="T67" fmla="*/ 93 h 539"/>
                  <a:gd name="T68" fmla="*/ 481 w 1248"/>
                  <a:gd name="T69" fmla="*/ 126 h 539"/>
                  <a:gd name="T70" fmla="*/ 389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2 h 539"/>
                  <a:gd name="T84" fmla="*/ 0 w 1248"/>
                  <a:gd name="T85" fmla="*/ 330 h 539"/>
                  <a:gd name="T86" fmla="*/ 0 w 1248"/>
                  <a:gd name="T87" fmla="*/ 330 h 5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C85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360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1" name="Freeform 8"/>
            <p:cNvSpPr>
              <a:spLocks noChangeArrowheads="1"/>
            </p:cNvSpPr>
            <p:nvPr/>
          </p:nvSpPr>
          <p:spPr bwMode="auto">
            <a:xfrm>
              <a:off x="3322" y="1341"/>
              <a:ext cx="1823" cy="1536"/>
            </a:xfrm>
            <a:custGeom>
              <a:avLst/>
              <a:gdLst>
                <a:gd name="T0" fmla="*/ 619 w 2296"/>
                <a:gd name="T1" fmla="*/ 1160 h 1469"/>
                <a:gd name="T2" fmla="*/ 855 w 2296"/>
                <a:gd name="T3" fmla="*/ 1106 h 1469"/>
                <a:gd name="T4" fmla="*/ 1050 w 2296"/>
                <a:gd name="T5" fmla="*/ 1047 h 1469"/>
                <a:gd name="T6" fmla="*/ 1208 w 2296"/>
                <a:gd name="T7" fmla="*/ 981 h 1469"/>
                <a:gd name="T8" fmla="*/ 1324 w 2296"/>
                <a:gd name="T9" fmla="*/ 910 h 1469"/>
                <a:gd name="T10" fmla="*/ 1400 w 2296"/>
                <a:gd name="T11" fmla="*/ 826 h 1469"/>
                <a:gd name="T12" fmla="*/ 1440 w 2296"/>
                <a:gd name="T13" fmla="*/ 732 h 1469"/>
                <a:gd name="T14" fmla="*/ 1443 w 2296"/>
                <a:gd name="T15" fmla="*/ 613 h 1469"/>
                <a:gd name="T16" fmla="*/ 1413 w 2296"/>
                <a:gd name="T17" fmla="*/ 500 h 1469"/>
                <a:gd name="T18" fmla="*/ 1351 w 2296"/>
                <a:gd name="T19" fmla="*/ 398 h 1469"/>
                <a:gd name="T20" fmla="*/ 1266 w 2296"/>
                <a:gd name="T21" fmla="*/ 303 h 1469"/>
                <a:gd name="T22" fmla="*/ 1116 w 2296"/>
                <a:gd name="T23" fmla="*/ 171 h 1469"/>
                <a:gd name="T24" fmla="*/ 1016 w 2296"/>
                <a:gd name="T25" fmla="*/ 100 h 1469"/>
                <a:gd name="T26" fmla="*/ 931 w 2296"/>
                <a:gd name="T27" fmla="*/ 47 h 1469"/>
                <a:gd name="T28" fmla="*/ 873 w 2296"/>
                <a:gd name="T29" fmla="*/ 10 h 1469"/>
                <a:gd name="T30" fmla="*/ 849 w 2296"/>
                <a:gd name="T31" fmla="*/ 0 h 1469"/>
                <a:gd name="T32" fmla="*/ 1043 w 2296"/>
                <a:gd name="T33" fmla="*/ 130 h 1469"/>
                <a:gd name="T34" fmla="*/ 1228 w 2296"/>
                <a:gd name="T35" fmla="*/ 279 h 1469"/>
                <a:gd name="T36" fmla="*/ 1304 w 2296"/>
                <a:gd name="T37" fmla="*/ 357 h 1469"/>
                <a:gd name="T38" fmla="*/ 1369 w 2296"/>
                <a:gd name="T39" fmla="*/ 439 h 1469"/>
                <a:gd name="T40" fmla="*/ 1409 w 2296"/>
                <a:gd name="T41" fmla="*/ 523 h 1469"/>
                <a:gd name="T42" fmla="*/ 1427 w 2296"/>
                <a:gd name="T43" fmla="*/ 613 h 1469"/>
                <a:gd name="T44" fmla="*/ 1413 w 2296"/>
                <a:gd name="T45" fmla="*/ 695 h 1469"/>
                <a:gd name="T46" fmla="*/ 1369 w 2296"/>
                <a:gd name="T47" fmla="*/ 767 h 1469"/>
                <a:gd name="T48" fmla="*/ 1300 w 2296"/>
                <a:gd name="T49" fmla="*/ 826 h 1469"/>
                <a:gd name="T50" fmla="*/ 1211 w 2296"/>
                <a:gd name="T51" fmla="*/ 874 h 1469"/>
                <a:gd name="T52" fmla="*/ 1102 w 2296"/>
                <a:gd name="T53" fmla="*/ 921 h 1469"/>
                <a:gd name="T54" fmla="*/ 852 w 2296"/>
                <a:gd name="T55" fmla="*/ 992 h 1469"/>
                <a:gd name="T56" fmla="*/ 582 w 2296"/>
                <a:gd name="T57" fmla="*/ 1058 h 1469"/>
                <a:gd name="T58" fmla="*/ 329 w 2296"/>
                <a:gd name="T59" fmla="*/ 1124 h 1469"/>
                <a:gd name="T60" fmla="*/ 222 w 2296"/>
                <a:gd name="T61" fmla="*/ 1166 h 1469"/>
                <a:gd name="T62" fmla="*/ 130 w 2296"/>
                <a:gd name="T63" fmla="*/ 1207 h 1469"/>
                <a:gd name="T64" fmla="*/ 58 w 2296"/>
                <a:gd name="T65" fmla="*/ 1255 h 1469"/>
                <a:gd name="T66" fmla="*/ 13 w 2296"/>
                <a:gd name="T67" fmla="*/ 1314 h 1469"/>
                <a:gd name="T68" fmla="*/ 0 w 2296"/>
                <a:gd name="T69" fmla="*/ 1380 h 1469"/>
                <a:gd name="T70" fmla="*/ 17 w 2296"/>
                <a:gd name="T71" fmla="*/ 1451 h 1469"/>
                <a:gd name="T72" fmla="*/ 62 w 2296"/>
                <a:gd name="T73" fmla="*/ 1511 h 1469"/>
                <a:gd name="T74" fmla="*/ 124 w 2296"/>
                <a:gd name="T75" fmla="*/ 1558 h 1469"/>
                <a:gd name="T76" fmla="*/ 206 w 2296"/>
                <a:gd name="T77" fmla="*/ 1606 h 1469"/>
                <a:gd name="T78" fmla="*/ 137 w 2296"/>
                <a:gd name="T79" fmla="*/ 1545 h 1469"/>
                <a:gd name="T80" fmla="*/ 93 w 2296"/>
                <a:gd name="T81" fmla="*/ 1487 h 1469"/>
                <a:gd name="T82" fmla="*/ 75 w 2296"/>
                <a:gd name="T83" fmla="*/ 1428 h 1469"/>
                <a:gd name="T84" fmla="*/ 89 w 2296"/>
                <a:gd name="T85" fmla="*/ 1374 h 1469"/>
                <a:gd name="T86" fmla="*/ 133 w 2296"/>
                <a:gd name="T87" fmla="*/ 1321 h 1469"/>
                <a:gd name="T88" fmla="*/ 216 w 2296"/>
                <a:gd name="T89" fmla="*/ 1273 h 1469"/>
                <a:gd name="T90" fmla="*/ 332 w 2296"/>
                <a:gd name="T91" fmla="*/ 1225 h 1469"/>
                <a:gd name="T92" fmla="*/ 486 w 2296"/>
                <a:gd name="T93" fmla="*/ 1190 h 14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2B81"/>
                </a:gs>
                <a:gs pos="100000">
                  <a:srgbClr val="003399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Freeform 9"/>
            <p:cNvSpPr>
              <a:spLocks noChangeArrowheads="1"/>
            </p:cNvSpPr>
            <p:nvPr/>
          </p:nvSpPr>
          <p:spPr bwMode="auto">
            <a:xfrm>
              <a:off x="0" y="0"/>
              <a:ext cx="5756" cy="1775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3 h 1906"/>
                <a:gd name="T4" fmla="*/ 5772 w 5740"/>
                <a:gd name="T5" fmla="*/ 1653 h 1906"/>
                <a:gd name="T6" fmla="*/ 577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051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0"/>
            <a:r>
              <a:rPr lang="en-GB" smtClean="0"/>
              <a:t>Ninth Outline LevelClick to edit Master text styles</a:t>
            </a:r>
          </a:p>
          <a:p>
            <a:pPr lvl="0"/>
            <a:r>
              <a:rPr lang="en-GB" smtClean="0"/>
              <a:t>Second level</a:t>
            </a:r>
          </a:p>
          <a:p>
            <a:pPr lvl="0"/>
            <a:r>
              <a:rPr lang="en-GB" smtClean="0"/>
              <a:t>Third level</a:t>
            </a:r>
          </a:p>
          <a:p>
            <a:pPr lvl="0"/>
            <a:r>
              <a:rPr lang="en-GB" smtClean="0"/>
              <a:t>Fourth level</a:t>
            </a:r>
          </a:p>
          <a:p>
            <a:pPr lvl="0"/>
            <a:r>
              <a:rPr lang="en-GB" smtClean="0"/>
              <a:t>Fifth level</a:t>
            </a: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457200" y="6249988"/>
            <a:ext cx="2132013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140EC32-C914-4479-96E9-B7C2B518D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Text Box 14"/>
          <p:cNvSpPr txBox="1">
            <a:spLocks noChangeArrowheads="1"/>
          </p:cNvSpPr>
          <p:nvPr/>
        </p:nvSpPr>
        <p:spPr bwMode="auto">
          <a:xfrm>
            <a:off x="3124200" y="6248400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ckenswbl.weebly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762000" y="1050132"/>
            <a:ext cx="7772400" cy="375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sz="6000" b="1">
                <a:solidFill>
                  <a:srgbClr val="E5E5FF"/>
                </a:solidFill>
                <a:latin typeface="Garamond" charset="0"/>
              </a:rPr>
              <a:t>Pickens High School</a:t>
            </a:r>
            <a:br>
              <a:rPr lang="en-GB" sz="6000" b="1">
                <a:solidFill>
                  <a:srgbClr val="E5E5FF"/>
                </a:solidFill>
                <a:latin typeface="Garamond" charset="0"/>
              </a:rPr>
            </a:br>
            <a:r>
              <a:rPr lang="en-GB" sz="6000" b="1">
                <a:solidFill>
                  <a:srgbClr val="E5E5FF"/>
                </a:solidFill>
                <a:latin typeface="Garamond" charset="0"/>
              </a:rPr>
              <a:t>Work-Based Learning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714500" y="3810000"/>
            <a:ext cx="5867400" cy="168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dirty="0">
                <a:solidFill>
                  <a:srgbClr val="E5E5FF"/>
                </a:solidFill>
                <a:latin typeface="Garamond" charset="0"/>
              </a:rPr>
              <a:t>Carissa Parker</a:t>
            </a:r>
          </a:p>
          <a:p>
            <a:pPr algn="ctr" eaLnBrk="1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dirty="0" smtClean="0">
                <a:solidFill>
                  <a:srgbClr val="E5E5FF"/>
                </a:solidFill>
                <a:latin typeface="Garamond" charset="0"/>
              </a:rPr>
              <a:t>Coordinator</a:t>
            </a:r>
            <a:endParaRPr lang="en-US" sz="2800" b="1" dirty="0">
              <a:solidFill>
                <a:srgbClr val="E5E5FF"/>
              </a:solidFill>
              <a:latin typeface="Garamond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E5E5FF"/>
                </a:solidFill>
                <a:latin typeface="Garamond" charset="0"/>
              </a:rPr>
              <a:t>carissaparker@pickenscountyschools.org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49263" y="76200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u="sng" smtClean="0">
                <a:solidFill>
                  <a:srgbClr val="E5E5FF"/>
                </a:solidFill>
                <a:latin typeface="Garamond" charset="0"/>
              </a:rPr>
              <a:t>Monthly Procedures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152400" y="1524000"/>
            <a:ext cx="4343400" cy="3951288"/>
          </a:xfrm>
        </p:spPr>
        <p:txBody>
          <a:bodyPr/>
          <a:lstStyle/>
          <a:p>
            <a:pPr marL="339725" indent="-33972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r>
              <a:rPr lang="en-GB" sz="2000" b="1" dirty="0" smtClean="0"/>
              <a:t>At the end of each month, you will submit assignments electronically </a:t>
            </a:r>
            <a:r>
              <a:rPr lang="en-GB" sz="2000" b="1" dirty="0"/>
              <a:t> </a:t>
            </a:r>
            <a:r>
              <a:rPr lang="en-GB" sz="2000" b="1" dirty="0" smtClean="0"/>
              <a:t>via Google Classroom.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CC00"/>
              </a:buClr>
              <a:buSzPct val="7000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endParaRPr lang="en-GB" sz="2000" b="1" dirty="0" smtClean="0"/>
          </a:p>
          <a:p>
            <a:pPr marL="339725" indent="-33972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r>
              <a:rPr lang="en-GB" sz="2000" b="1" dirty="0" smtClean="0"/>
              <a:t>You will turn in hard-copies of time sheets and evaluations. These will be scanned and returned to you for your notebook.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CC00"/>
              </a:buClr>
              <a:buSzPct val="7000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endParaRPr lang="en-GB" sz="2000" b="1" dirty="0" smtClean="0"/>
          </a:p>
          <a:p>
            <a:pPr marL="739775" lvl="1" indent="-28257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A886E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r>
              <a:rPr lang="en-GB" sz="1800" b="1" dirty="0" smtClean="0"/>
              <a:t>Monthly Assignments  will include:</a:t>
            </a:r>
          </a:p>
          <a:p>
            <a:pPr marL="1141413" lvl="2" indent="-22542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r>
              <a:rPr lang="en-GB" b="1" dirty="0" smtClean="0"/>
              <a:t>Time Sheet</a:t>
            </a:r>
          </a:p>
          <a:p>
            <a:pPr marL="1141413" lvl="2" indent="-22542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r>
              <a:rPr lang="en-GB" b="1" dirty="0" smtClean="0"/>
              <a:t>Journal /Summary</a:t>
            </a:r>
          </a:p>
          <a:p>
            <a:pPr marL="1141413" lvl="2" indent="-22542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r>
              <a:rPr lang="en-GB" b="1" dirty="0" smtClean="0"/>
              <a:t>Evaluation</a:t>
            </a:r>
          </a:p>
          <a:p>
            <a:pPr marL="1141413" lvl="2" indent="-22542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r>
              <a:rPr lang="en-GB" b="1" dirty="0" smtClean="0"/>
              <a:t>The Monthly Assignment(s)*</a:t>
            </a:r>
          </a:p>
          <a:p>
            <a:pPr marL="1141413" lvl="2" indent="-22542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r>
              <a:rPr lang="en-GB" b="1" dirty="0" smtClean="0"/>
              <a:t>Thank-you Notes (1 per </a:t>
            </a:r>
            <a:r>
              <a:rPr lang="en-GB" b="1" dirty="0" err="1" smtClean="0"/>
              <a:t>sem</a:t>
            </a:r>
            <a:r>
              <a:rPr lang="en-GB" b="1" dirty="0" smtClean="0"/>
              <a:t>)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endParaRPr lang="en-GB" b="1" dirty="0" smtClean="0"/>
          </a:p>
          <a:p>
            <a:pPr marL="339725" indent="-339725" eaLnBrk="1">
              <a:lnSpc>
                <a:spcPct val="80000"/>
              </a:lnSpc>
              <a:buClrTx/>
              <a:buSzTx/>
              <a:buFontTx/>
              <a:buNone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/>
            </a:pPr>
            <a:endParaRPr lang="en-GB" b="1" dirty="0" smtClean="0"/>
          </a:p>
        </p:txBody>
      </p:sp>
      <p:sp>
        <p:nvSpPr>
          <p:cNvPr id="25604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5605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/>
            <a:endParaRPr lang="en-US" smtClean="0"/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288925" y="354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4"/>
          <p:cNvSpPr>
            <a:spLocks noChangeArrowheads="1"/>
          </p:cNvSpPr>
          <p:nvPr/>
        </p:nvSpPr>
        <p:spPr bwMode="auto">
          <a:xfrm rot="20209156">
            <a:off x="4642080" y="2054937"/>
            <a:ext cx="4179644" cy="4160443"/>
          </a:xfrm>
          <a:prstGeom prst="ellipse">
            <a:avLst/>
          </a:prstGeom>
          <a:solidFill>
            <a:srgbClr val="0099CC"/>
          </a:solidFill>
          <a:ln w="126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4802188" y="3065462"/>
            <a:ext cx="382270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FFFFFF"/>
                </a:solidFill>
                <a:latin typeface="Garamond" charset="0"/>
              </a:rPr>
              <a:t>Time sheets and </a:t>
            </a:r>
            <a:r>
              <a:rPr lang="en-US" sz="2400" dirty="0" err="1">
                <a:solidFill>
                  <a:srgbClr val="FFFFFF"/>
                </a:solidFill>
                <a:latin typeface="Garamond" charset="0"/>
              </a:rPr>
              <a:t>evals</a:t>
            </a:r>
            <a:r>
              <a:rPr lang="en-US" sz="2400" dirty="0">
                <a:solidFill>
                  <a:srgbClr val="FFFFFF"/>
                </a:solidFill>
                <a:latin typeface="Garamond" charset="0"/>
              </a:rPr>
              <a:t> will be turned in to Mrs. P. by placing </a:t>
            </a:r>
            <a:r>
              <a:rPr lang="en-US" sz="2400" dirty="0" smtClean="0">
                <a:solidFill>
                  <a:srgbClr val="FFFFFF"/>
                </a:solidFill>
                <a:latin typeface="Garamond" charset="0"/>
              </a:rPr>
              <a:t>them </a:t>
            </a:r>
            <a:r>
              <a:rPr lang="en-US" sz="2400" dirty="0">
                <a:solidFill>
                  <a:srgbClr val="FFFFFF"/>
                </a:solidFill>
                <a:latin typeface="Garamond" charset="0"/>
              </a:rPr>
              <a:t>in </a:t>
            </a:r>
            <a:r>
              <a:rPr lang="en-US" sz="2400" dirty="0" smtClean="0">
                <a:solidFill>
                  <a:srgbClr val="FFFFFF"/>
                </a:solidFill>
                <a:latin typeface="Garamond" charset="0"/>
              </a:rPr>
              <a:t>the tray </a:t>
            </a:r>
            <a:r>
              <a:rPr lang="en-US" sz="2400" dirty="0">
                <a:solidFill>
                  <a:srgbClr val="FFFFFF"/>
                </a:solidFill>
                <a:latin typeface="Garamond" charset="0"/>
              </a:rPr>
              <a:t>on or before due dates. </a:t>
            </a:r>
            <a:r>
              <a:rPr lang="en-US" sz="2400" dirty="0" smtClean="0">
                <a:solidFill>
                  <a:srgbClr val="FFFFFF"/>
                </a:solidFill>
                <a:latin typeface="Garamond" charset="0"/>
              </a:rPr>
              <a:t>Copies will be returned to your folder so you can maintain your portfolio. You must print copies of e-assignments</a:t>
            </a:r>
            <a:endParaRPr lang="en-US" sz="2400" dirty="0">
              <a:solidFill>
                <a:srgbClr val="FFFFFF"/>
              </a:solidFill>
              <a:latin typeface="Garamond" charset="0"/>
            </a:endParaRPr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152400" y="6324600"/>
            <a:ext cx="7696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FFFFFF"/>
                </a:solidFill>
                <a:latin typeface="Garamond" charset="0"/>
              </a:rPr>
              <a:t>*Only accepted electronically by deadline. THINK COLLEGE!!!</a:t>
            </a:r>
          </a:p>
        </p:txBody>
      </p:sp>
      <p:sp>
        <p:nvSpPr>
          <p:cNvPr id="25611" name="AutoShape 8"/>
          <p:cNvSpPr>
            <a:spLocks noChangeArrowheads="1"/>
          </p:cNvSpPr>
          <p:nvPr/>
        </p:nvSpPr>
        <p:spPr bwMode="auto">
          <a:xfrm>
            <a:off x="5422106" y="2133600"/>
            <a:ext cx="2398713" cy="914400"/>
          </a:xfrm>
          <a:prstGeom prst="wave">
            <a:avLst>
              <a:gd name="adj1" fmla="val 30005"/>
              <a:gd name="adj2" fmla="val -50000"/>
            </a:avLst>
          </a:prstGeom>
          <a:solidFill>
            <a:srgbClr val="FFC000"/>
          </a:solidFill>
          <a:ln w="12600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Garamond" charset="0"/>
              </a:rPr>
              <a:t>Where?</a:t>
            </a:r>
          </a:p>
          <a:p>
            <a:pPr algn="ctr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Garamond" charset="0"/>
              </a:rPr>
              <a:t>In the WBL Office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u="sng" smtClean="0">
                <a:solidFill>
                  <a:srgbClr val="E5E5FF"/>
                </a:solidFill>
                <a:latin typeface="Garamond" charset="0"/>
              </a:rPr>
              <a:t>Attendance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524000"/>
            <a:ext cx="4040188" cy="4800600"/>
          </a:xfrm>
        </p:spPr>
        <p:txBody>
          <a:bodyPr/>
          <a:lstStyle/>
          <a:p>
            <a:pPr marL="739775" lvl="1" indent="-282575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None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sz="3200" b="1" dirty="0" smtClean="0"/>
              <a:t>Where? </a:t>
            </a:r>
          </a:p>
          <a:p>
            <a:pPr marL="1141413" lvl="2" indent="-225425" eaLnBrk="1" hangingPunct="1">
              <a:lnSpc>
                <a:spcPct val="8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None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b="1" dirty="0" smtClean="0"/>
              <a:t>In the WBL Office</a:t>
            </a:r>
            <a:endParaRPr lang="en-GB" sz="2400" b="1" dirty="0" smtClean="0"/>
          </a:p>
          <a:p>
            <a:pPr marL="739775" lvl="1" indent="-282575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None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b="1" dirty="0" smtClean="0"/>
              <a:t>Marked Absent if not signed in</a:t>
            </a:r>
            <a:endParaRPr lang="en-GB" sz="2400" b="1" dirty="0" smtClean="0"/>
          </a:p>
          <a:p>
            <a:pPr marL="739775" lvl="1" indent="-282575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None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b="1" dirty="0" smtClean="0"/>
              <a:t>Do </a:t>
            </a:r>
            <a:r>
              <a:rPr lang="en-GB" b="1" u="sng" dirty="0" smtClean="0"/>
              <a:t>NOT</a:t>
            </a:r>
            <a:r>
              <a:rPr lang="en-GB" b="1" dirty="0" smtClean="0"/>
              <a:t> sign for anyone except yourself…..</a:t>
            </a:r>
            <a:endParaRPr lang="en-GB" sz="2400" b="1" dirty="0" smtClean="0"/>
          </a:p>
          <a:p>
            <a:pPr marL="739775" lvl="1" indent="-282575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None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b="1" dirty="0" smtClean="0"/>
              <a:t>IF I am off campus &amp; door is locked  - sign out in the CTAE office next door (308) </a:t>
            </a:r>
          </a:p>
          <a:p>
            <a:pPr marL="1200150" lvl="2" indent="-342900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Arial" panose="020B0604020202020204" pitchFamily="34" charset="0"/>
              <a:buChar char="•"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b="1" dirty="0" smtClean="0"/>
              <a:t>Shana Ludington</a:t>
            </a:r>
          </a:p>
          <a:p>
            <a:pPr marL="1200150" lvl="2" indent="-342900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Arial" panose="020B0604020202020204" pitchFamily="34" charset="0"/>
              <a:buChar char="•"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b="1" dirty="0" smtClean="0"/>
              <a:t>Mr. Goble</a:t>
            </a:r>
          </a:p>
          <a:p>
            <a:pPr marL="1200150" lvl="2" indent="-342900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Arial" panose="020B0604020202020204" pitchFamily="34" charset="0"/>
              <a:buChar char="•"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b="1" dirty="0" smtClean="0"/>
              <a:t>Mrs. </a:t>
            </a:r>
            <a:r>
              <a:rPr lang="en-GB" b="1" dirty="0" err="1" smtClean="0"/>
              <a:t>Rizoti</a:t>
            </a:r>
            <a:r>
              <a:rPr lang="en-GB" b="1" dirty="0" smtClean="0"/>
              <a:t> (353)</a:t>
            </a:r>
          </a:p>
          <a:p>
            <a:pPr marL="1200150" lvl="2" indent="-342900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Arial" panose="020B0604020202020204" pitchFamily="34" charset="0"/>
              <a:buChar char="•"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endParaRPr lang="en-GB" b="1" dirty="0" smtClean="0"/>
          </a:p>
          <a:p>
            <a:pPr marL="739775" lvl="1" indent="-282575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None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r>
              <a:rPr lang="en-GB" sz="2400" b="1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649413" algn="l"/>
                <a:tab pos="2563813" algn="l"/>
                <a:tab pos="3478213" algn="l"/>
                <a:tab pos="4392613" algn="l"/>
                <a:tab pos="5307013" algn="l"/>
                <a:tab pos="6221413" algn="l"/>
                <a:tab pos="7135813" algn="l"/>
                <a:tab pos="8050213" algn="l"/>
                <a:tab pos="8964613" algn="l"/>
                <a:tab pos="9879013" algn="l"/>
                <a:tab pos="10793413" algn="l"/>
              </a:tabLst>
            </a:pPr>
            <a:endParaRPr lang="en-GB" sz="2800" b="1" dirty="0" smtClean="0"/>
          </a:p>
        </p:txBody>
      </p:sp>
      <p:sp>
        <p:nvSpPr>
          <p:cNvPr id="31749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50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/>
            <a:endParaRPr lang="en-US" smtClean="0"/>
          </a:p>
        </p:txBody>
      </p:sp>
      <p:pic>
        <p:nvPicPr>
          <p:cNvPr id="3175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76600"/>
            <a:ext cx="194310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5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457200"/>
            <a:ext cx="18446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u="sng" smtClean="0">
                <a:solidFill>
                  <a:srgbClr val="E5E5FF"/>
                </a:solidFill>
                <a:latin typeface="Garamond" charset="0"/>
              </a:rPr>
              <a:t>Attendance </a:t>
            </a:r>
            <a:r>
              <a:rPr lang="en-GB" sz="2400" b="1" u="sng" smtClean="0">
                <a:solidFill>
                  <a:srgbClr val="E5E5FF"/>
                </a:solidFill>
                <a:latin typeface="Garamond" charset="0"/>
              </a:rPr>
              <a:t>cont.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339725" indent="-339725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b="1" smtClean="0"/>
              <a:t>Communicate with me!!!!!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b="1" smtClean="0"/>
              <a:t>If you are absent, CALL your supervisor </a:t>
            </a:r>
            <a:r>
              <a:rPr lang="en-GB" b="1" u="sng" smtClean="0"/>
              <a:t>AND</a:t>
            </a:r>
            <a:r>
              <a:rPr lang="en-GB" b="1" smtClean="0"/>
              <a:t>  me. 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2400" b="1" smtClean="0"/>
              <a:t>(or you are docked 10 pts.)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249738" y="1325563"/>
            <a:ext cx="4037012" cy="4922837"/>
          </a:xfrm>
        </p:spPr>
        <p:txBody>
          <a:bodyPr/>
          <a:lstStyle/>
          <a:p>
            <a:pPr marL="339725" indent="-339725" eaLnBrk="1" hangingPunct="1">
              <a:lnSpc>
                <a:spcPct val="80000"/>
              </a:lnSpc>
              <a:spcBef>
                <a:spcPts val="1500"/>
              </a:spcBef>
              <a:buClr>
                <a:srgbClr val="FFCC00"/>
              </a:buClr>
              <a:buSzPct val="70000"/>
              <a:buFont typeface="Wingdings" charset="2"/>
              <a:buNone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</a:pPr>
            <a:endParaRPr lang="en-GB" sz="6000" b="1" dirty="0" smtClean="0"/>
          </a:p>
          <a:p>
            <a:pPr marL="339725" indent="-339725" algn="ctr" eaLnBrk="1" hangingPunct="1">
              <a:lnSpc>
                <a:spcPct val="80000"/>
              </a:lnSpc>
              <a:spcBef>
                <a:spcPts val="1500"/>
              </a:spcBef>
              <a:buClr>
                <a:srgbClr val="FFCC00"/>
              </a:buClr>
              <a:buSzPct val="70000"/>
              <a:buFont typeface="Wingdings" charset="2"/>
              <a:buNone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</a:pPr>
            <a:r>
              <a:rPr lang="en-GB" sz="6000" b="1" dirty="0" smtClean="0"/>
              <a:t>IF 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</a:pPr>
            <a:r>
              <a:rPr lang="en-GB" b="1" dirty="0" smtClean="0"/>
              <a:t>   you check out, you will be counted absent for the following period(s)   </a:t>
            </a:r>
            <a:r>
              <a:rPr lang="en-GB" b="1" u="sng" dirty="0" smtClean="0"/>
              <a:t>unless</a:t>
            </a:r>
            <a:r>
              <a:rPr lang="en-GB" b="1" dirty="0" smtClean="0"/>
              <a:t> you check   back in. </a:t>
            </a:r>
          </a:p>
        </p:txBody>
      </p:sp>
      <p:grpSp>
        <p:nvGrpSpPr>
          <p:cNvPr id="33797" name="Group 4"/>
          <p:cNvGrpSpPr>
            <a:grpSpLocks/>
          </p:cNvGrpSpPr>
          <p:nvPr/>
        </p:nvGrpSpPr>
        <p:grpSpPr bwMode="auto">
          <a:xfrm>
            <a:off x="-222250" y="3830638"/>
            <a:ext cx="3213100" cy="3224212"/>
            <a:chOff x="-140" y="2413"/>
            <a:chExt cx="2024" cy="2031"/>
          </a:xfrm>
        </p:grpSpPr>
        <p:pic>
          <p:nvPicPr>
            <p:cNvPr id="3380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" y="2652"/>
              <a:ext cx="1540" cy="1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802" name="Rectangle 6"/>
            <p:cNvSpPr>
              <a:spLocks noChangeArrowheads="1"/>
            </p:cNvSpPr>
            <p:nvPr/>
          </p:nvSpPr>
          <p:spPr bwMode="auto">
            <a:xfrm rot="-1380000">
              <a:off x="102" y="2653"/>
              <a:ext cx="1540" cy="1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8" name="Group 7"/>
          <p:cNvGrpSpPr>
            <a:grpSpLocks/>
          </p:cNvGrpSpPr>
          <p:nvPr/>
        </p:nvGrpSpPr>
        <p:grpSpPr bwMode="auto">
          <a:xfrm>
            <a:off x="6223000" y="533400"/>
            <a:ext cx="2703512" cy="2671763"/>
            <a:chOff x="3948" y="577"/>
            <a:chExt cx="1703" cy="1683"/>
          </a:xfrm>
        </p:grpSpPr>
        <p:pic>
          <p:nvPicPr>
            <p:cNvPr id="33799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1" y="735"/>
              <a:ext cx="1397" cy="1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800" name="Rectangle 9"/>
            <p:cNvSpPr>
              <a:spLocks noChangeArrowheads="1"/>
            </p:cNvSpPr>
            <p:nvPr/>
          </p:nvSpPr>
          <p:spPr bwMode="auto">
            <a:xfrm rot="900000">
              <a:off x="4102" y="734"/>
              <a:ext cx="1397" cy="1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0"/>
            <a:ext cx="18573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0538" y="228600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u="sng" smtClean="0">
                <a:solidFill>
                  <a:srgbClr val="E5E5FF"/>
                </a:solidFill>
                <a:latin typeface="Garamond" charset="0"/>
              </a:rPr>
              <a:t>Attendance </a:t>
            </a:r>
            <a:r>
              <a:rPr lang="en-GB" sz="2400" b="1" u="sng" smtClean="0">
                <a:solidFill>
                  <a:srgbClr val="E5E5FF"/>
                </a:solidFill>
                <a:latin typeface="Garamond" charset="0"/>
              </a:rPr>
              <a:t>cont.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490538" y="15668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Complete Electronic Sign-out/Sign-in each day</a:t>
            </a:r>
          </a:p>
          <a:p>
            <a:pPr lvl="1"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MOWR Students MUST email Mrs. Parker once a week with their schedules – this will count as your sign-out</a:t>
            </a:r>
            <a:endParaRPr lang="en-GB" sz="2800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If you are not scheduled to work, you must leave campus….. IF there is something special going-on, talk to me…. 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When </a:t>
            </a: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you sign out, you are responsible for being where you are supposed to be. 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Tx/>
              <a:buSzTx/>
              <a:buFontTx/>
              <a:buNone/>
            </a:pPr>
            <a:endParaRPr lang="en-GB" sz="3200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0813"/>
            <a:ext cx="18573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u="sng" smtClean="0">
                <a:solidFill>
                  <a:srgbClr val="E5E5FF"/>
                </a:solidFill>
                <a:latin typeface="Garamond" charset="0"/>
              </a:rPr>
              <a:t>Attendance </a:t>
            </a:r>
            <a:r>
              <a:rPr lang="en-GB" sz="2400" b="1" u="sng" smtClean="0">
                <a:solidFill>
                  <a:srgbClr val="E5E5FF"/>
                </a:solidFill>
                <a:latin typeface="Garamond" charset="0"/>
              </a:rPr>
              <a:t>cont.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3200" dirty="0" smtClean="0">
                <a:solidFill>
                  <a:srgbClr val="FFFFFF"/>
                </a:solidFill>
                <a:latin typeface="Garamond" charset="0"/>
              </a:rPr>
              <a:t>If  </a:t>
            </a:r>
            <a:r>
              <a:rPr lang="en-GB" sz="3200" dirty="0">
                <a:solidFill>
                  <a:srgbClr val="FFFFFF"/>
                </a:solidFill>
                <a:latin typeface="Garamond" charset="0"/>
              </a:rPr>
              <a:t>you are not reporting to your work location, it is considered skipping . 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3200" dirty="0">
                <a:solidFill>
                  <a:srgbClr val="FFFFFF"/>
                </a:solidFill>
                <a:latin typeface="Garamond" charset="0"/>
              </a:rPr>
              <a:t>If you are not prepared to consider this as a true career opportunity, please sign up for a different class. 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3200" dirty="0">
                <a:solidFill>
                  <a:srgbClr val="FFFFFF"/>
                </a:solidFill>
                <a:latin typeface="Garamond" charset="0"/>
              </a:rPr>
              <a:t>If you need to see me, please come during your internship time, not during another class.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Tx/>
              <a:buSzTx/>
              <a:buFontTx/>
              <a:buNone/>
            </a:pPr>
            <a:endParaRPr lang="en-GB" sz="3200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Tx/>
              <a:buSzTx/>
              <a:buFontTx/>
              <a:buNone/>
            </a:pPr>
            <a:endParaRPr lang="en-GB" sz="3200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/>
            <a:r>
              <a:rPr lang="en-GB" sz="4000" b="1" dirty="0" smtClean="0">
                <a:solidFill>
                  <a:srgbClr val="E5E5FF"/>
                </a:solidFill>
                <a:latin typeface="Garamond" charset="0"/>
              </a:rPr>
              <a:t>Work Based Learning (WBL) </a:t>
            </a:r>
            <a:br>
              <a:rPr lang="en-GB" sz="4000" b="1" dirty="0" smtClean="0">
                <a:solidFill>
                  <a:srgbClr val="E5E5FF"/>
                </a:solidFill>
                <a:latin typeface="Garamond" charset="0"/>
              </a:rPr>
            </a:br>
            <a:r>
              <a:rPr lang="en-GB" sz="4000" b="1" dirty="0" smtClean="0">
                <a:solidFill>
                  <a:srgbClr val="E5E5FF"/>
                </a:solidFill>
                <a:latin typeface="Garamond" charset="0"/>
              </a:rPr>
              <a:t>Portfolio</a:t>
            </a:r>
            <a:br>
              <a:rPr lang="en-GB" sz="4000" b="1" dirty="0" smtClean="0">
                <a:solidFill>
                  <a:srgbClr val="E5E5FF"/>
                </a:solidFill>
                <a:latin typeface="Garamond" charset="0"/>
              </a:rPr>
            </a:br>
            <a:endParaRPr lang="en-US" sz="40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39725" indent="-339725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/>
            </a:pPr>
            <a:r>
              <a:rPr lang="en-GB" b="1" dirty="0" smtClean="0"/>
              <a:t>Each Student will create a 1- inch presentation style notebook.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/>
            </a:pPr>
            <a:r>
              <a:rPr lang="en-GB" b="1" dirty="0" smtClean="0"/>
              <a:t>This will be the manual for this course.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/>
            </a:pPr>
            <a:r>
              <a:rPr lang="en-GB" b="1" dirty="0" smtClean="0"/>
              <a:t>It will have </a:t>
            </a:r>
            <a:r>
              <a:rPr lang="en-GB" b="1" u="sng" dirty="0" smtClean="0"/>
              <a:t>ALL</a:t>
            </a:r>
            <a:r>
              <a:rPr lang="en-GB" b="1" dirty="0" smtClean="0"/>
              <a:t> of your assignments for the whole year….. And is due at the end of the course.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/>
            </a:pPr>
            <a:r>
              <a:rPr lang="en-GB" u="sng" dirty="0" smtClean="0"/>
              <a:t>Final Exam-20%</a:t>
            </a:r>
          </a:p>
          <a:p>
            <a:pPr eaLnBrk="1">
              <a:defRPr/>
            </a:pPr>
            <a:endParaRPr lang="en-US" dirty="0" smtClean="0"/>
          </a:p>
        </p:txBody>
      </p:sp>
      <p:sp>
        <p:nvSpPr>
          <p:cNvPr id="11270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 eaLnBrk="1"/>
            <a:endParaRPr lang="en-GB" dirty="0" smtClean="0"/>
          </a:p>
          <a:p>
            <a:pPr marL="0" indent="0" algn="ctr" eaLnBrk="1"/>
            <a:endParaRPr lang="en-GB" dirty="0"/>
          </a:p>
          <a:p>
            <a:pPr marL="0" indent="0" algn="ctr" eaLnBrk="1"/>
            <a:endParaRPr lang="en-GB" dirty="0" smtClean="0"/>
          </a:p>
          <a:p>
            <a:pPr marL="0" indent="0" algn="ctr" eaLnBrk="1"/>
            <a:r>
              <a:rPr lang="en-GB" dirty="0" smtClean="0"/>
              <a:t>You are responsible for keeping this up-to-date!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dirty="0" smtClean="0">
                <a:solidFill>
                  <a:srgbClr val="E5E5FF"/>
                </a:solidFill>
                <a:latin typeface="Garamond" charset="0"/>
              </a:rPr>
              <a:t>Portfolio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80134" y="13716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739775" indent="-339725"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00"/>
              </a:spcBef>
            </a:pPr>
            <a:endParaRPr lang="en-GB" sz="2400" u="sng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b="1" dirty="0" smtClean="0">
                <a:solidFill>
                  <a:srgbClr val="FFFFFF"/>
                </a:solidFill>
                <a:latin typeface="Garamond" charset="0"/>
              </a:rPr>
              <a:t>Sticker- </a:t>
            </a:r>
            <a:r>
              <a:rPr lang="en-GB" sz="2800" u="sng" dirty="0">
                <a:solidFill>
                  <a:srgbClr val="FFFFFF"/>
                </a:solidFill>
                <a:latin typeface="Garamond" charset="0"/>
              </a:rPr>
              <a:t>(</a:t>
            </a: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On Front) Mrs. Parker will </a:t>
            </a: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supply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endParaRPr lang="en-GB" sz="2800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b="1" dirty="0">
                <a:solidFill>
                  <a:srgbClr val="FFFFFF"/>
                </a:solidFill>
                <a:latin typeface="Garamond" charset="0"/>
              </a:rPr>
              <a:t>Title </a:t>
            </a:r>
            <a:r>
              <a:rPr lang="en-GB" sz="2800" b="1" dirty="0" smtClean="0">
                <a:solidFill>
                  <a:srgbClr val="FFFFFF"/>
                </a:solidFill>
                <a:latin typeface="Garamond" charset="0"/>
              </a:rPr>
              <a:t>Page - </a:t>
            </a: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(Inside) Your Name, Internship Placement, 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SzTx/>
              <a:buFontTx/>
              <a:buNone/>
            </a:pP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	</a:t>
            </a: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Address </a:t>
            </a: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of Business &amp; Mentor Name(s), Work </a:t>
            </a: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Schedule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SzTx/>
              <a:buFontTx/>
              <a:buNone/>
            </a:pPr>
            <a:endParaRPr lang="en-GB" sz="2800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b="1" dirty="0">
                <a:solidFill>
                  <a:srgbClr val="FFFFFF"/>
                </a:solidFill>
                <a:latin typeface="Garamond" charset="0"/>
              </a:rPr>
              <a:t>Table of </a:t>
            </a:r>
            <a:r>
              <a:rPr lang="en-GB" sz="2800" b="1" dirty="0" smtClean="0">
                <a:solidFill>
                  <a:srgbClr val="FFFFFF"/>
                </a:solidFill>
                <a:latin typeface="Garamond" charset="0"/>
              </a:rPr>
              <a:t>Contents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endParaRPr lang="en-GB" sz="2800" b="1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b="1" dirty="0" smtClean="0">
                <a:solidFill>
                  <a:srgbClr val="FFFFFF"/>
                </a:solidFill>
                <a:latin typeface="Garamond" charset="0"/>
              </a:rPr>
              <a:t>Divide </a:t>
            </a:r>
            <a:r>
              <a:rPr lang="en-GB" sz="2800" b="1" dirty="0">
                <a:solidFill>
                  <a:srgbClr val="FFFFFF"/>
                </a:solidFill>
                <a:latin typeface="Garamond" charset="0"/>
              </a:rPr>
              <a:t>into 8 sections 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See next slide</a:t>
            </a:r>
          </a:p>
          <a:p>
            <a:pPr eaLnBrk="1">
              <a:lnSpc>
                <a:spcPct val="80000"/>
              </a:lnSpc>
              <a:spcBef>
                <a:spcPts val="4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en-GB" sz="2400" u="sng" dirty="0">
              <a:solidFill>
                <a:srgbClr val="FFFFFF"/>
              </a:solidFill>
              <a:latin typeface="Garamond" charset="0"/>
            </a:endParaRPr>
          </a:p>
          <a:p>
            <a:pPr eaLnBrk="1">
              <a:lnSpc>
                <a:spcPct val="80000"/>
              </a:lnSpc>
              <a:spcBef>
                <a:spcPts val="35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en-GB" sz="2400" u="sng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6000" b="1" dirty="0" smtClean="0">
                <a:solidFill>
                  <a:srgbClr val="E5E5FF"/>
                </a:solidFill>
                <a:latin typeface="Garamond" charset="0"/>
              </a:rPr>
              <a:t>Portfolio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382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739775" indent="-339725"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400" dirty="0">
                <a:solidFill>
                  <a:srgbClr val="FFFFFF"/>
                </a:solidFill>
                <a:latin typeface="Garamond" charset="0"/>
              </a:rPr>
              <a:t>Divide into 8 sections </a:t>
            </a:r>
            <a:endParaRPr lang="en-GB" sz="2400" dirty="0" smtClean="0">
              <a:solidFill>
                <a:srgbClr val="FFFFF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</a:pPr>
            <a:endParaRPr lang="en-GB" sz="2400" dirty="0">
              <a:solidFill>
                <a:srgbClr val="FFFFFF"/>
              </a:solidFill>
              <a:latin typeface="Garamond" charset="0"/>
            </a:endParaRP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1</a:t>
            </a: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. “Employment Forms” (Placement 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Information, Cover </a:t>
            </a: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Letter, Resume, </a:t>
            </a:r>
          </a:p>
          <a:p>
            <a:pPr eaLnBrk="1">
              <a:lnSpc>
                <a:spcPct val="80000"/>
              </a:lnSpc>
              <a:spcBef>
                <a:spcPts val="350"/>
              </a:spcBef>
              <a:spcAft>
                <a:spcPts val="1425"/>
              </a:spcAft>
              <a:buClrTx/>
              <a:buSzTx/>
              <a:buFontTx/>
              <a:buNone/>
            </a:pP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		   Reference Sheet, Letter of Recommendation, Career 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Plan)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2. “Documentation Forms” ( Permission Form Packet)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</a:pPr>
            <a:endParaRPr lang="en-GB" sz="2000" dirty="0" smtClean="0">
              <a:solidFill>
                <a:srgbClr val="FFFFFF"/>
              </a:solidFill>
              <a:latin typeface="Garamond" charset="0"/>
            </a:endParaRP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3</a:t>
            </a: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. “Attendance” (Timesheets 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or Hrs./Wage Reports)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</a:pPr>
            <a:endParaRPr lang="en-GB" sz="2000" dirty="0">
              <a:solidFill>
                <a:srgbClr val="FFFFFF"/>
              </a:solidFill>
              <a:latin typeface="Garamond" charset="0"/>
            </a:endParaRP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4. “Journals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”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</a:pPr>
            <a:endParaRPr lang="en-GB" sz="2000" dirty="0">
              <a:solidFill>
                <a:srgbClr val="FFFFFF"/>
              </a:solidFill>
              <a:latin typeface="Garamond" charset="0"/>
            </a:endParaRP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5. “Employability Skills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”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</a:pPr>
            <a:endParaRPr lang="en-GB" sz="2000" dirty="0">
              <a:solidFill>
                <a:srgbClr val="FFFFFF"/>
              </a:solidFill>
              <a:latin typeface="Garamond" charset="0"/>
            </a:endParaRP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6. 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“Georgia BEST”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</a:pPr>
            <a:endParaRPr lang="en-GB" sz="2000" dirty="0">
              <a:solidFill>
                <a:srgbClr val="FFFFFF"/>
              </a:solidFill>
              <a:latin typeface="Garamond" charset="0"/>
            </a:endParaRP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7. “Handbook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”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</a:pPr>
            <a:endParaRPr lang="en-GB" sz="2000" dirty="0">
              <a:solidFill>
                <a:srgbClr val="FFFFFF"/>
              </a:solidFill>
              <a:latin typeface="Garamond" charset="0"/>
            </a:endParaRP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8. “Evaluations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” (Training Plan, Soft Skills </a:t>
            </a:r>
            <a:r>
              <a:rPr lang="en-GB" sz="2000" dirty="0" err="1" smtClean="0">
                <a:solidFill>
                  <a:srgbClr val="FFFFFF"/>
                </a:solidFill>
                <a:latin typeface="Garamond" charset="0"/>
              </a:rPr>
              <a:t>Evals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, &amp; Tech. Skills </a:t>
            </a:r>
            <a:r>
              <a:rPr lang="en-GB" sz="2000" dirty="0" err="1" smtClean="0">
                <a:solidFill>
                  <a:srgbClr val="FFFFFF"/>
                </a:solidFill>
                <a:latin typeface="Garamond" charset="0"/>
              </a:rPr>
              <a:t>Eval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)</a:t>
            </a:r>
            <a:endParaRPr lang="en-GB" sz="2000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dirty="0" smtClean="0">
                <a:solidFill>
                  <a:srgbClr val="E5E5FF"/>
                </a:solidFill>
                <a:latin typeface="Garamond" charset="0"/>
              </a:rPr>
              <a:t>Portfolio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153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00"/>
              </a:spcBef>
            </a:pPr>
            <a:endParaRPr lang="en-GB" sz="2800" u="sng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u="sng" dirty="0" smtClean="0">
                <a:solidFill>
                  <a:srgbClr val="FFFFFF"/>
                </a:solidFill>
                <a:latin typeface="Garamond" charset="0"/>
              </a:rPr>
              <a:t>Keep </a:t>
            </a:r>
            <a:r>
              <a:rPr lang="en-GB" sz="2800" u="sng" dirty="0">
                <a:solidFill>
                  <a:srgbClr val="FFFFFF"/>
                </a:solidFill>
                <a:latin typeface="Garamond" charset="0"/>
              </a:rPr>
              <a:t>notebooks up-to-date, neat and organized.</a:t>
            </a: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SzTx/>
              <a:buFontTx/>
              <a:buNone/>
            </a:pP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SzTx/>
              <a:buFontTx/>
              <a:buNone/>
            </a:pPr>
            <a:endParaRPr lang="en-GB" sz="2800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Font typeface="Wingdings" charset="2"/>
              <a:buChar char="q"/>
            </a:pPr>
            <a:r>
              <a:rPr lang="en-GB" sz="2800" dirty="0">
                <a:solidFill>
                  <a:srgbClr val="FFFFFF"/>
                </a:solidFill>
                <a:latin typeface="Garamond" charset="0"/>
              </a:rPr>
              <a:t>Remember, this is a  major part of your final exam.</a:t>
            </a:r>
          </a:p>
          <a:p>
            <a:pPr algn="ctr" eaLnBrk="1">
              <a:lnSpc>
                <a:spcPct val="80000"/>
              </a:lnSpc>
              <a:spcBef>
                <a:spcPts val="400"/>
              </a:spcBef>
              <a:spcAft>
                <a:spcPts val="1425"/>
              </a:spcAft>
              <a:buClrTx/>
              <a:buSzTx/>
              <a:buFontTx/>
              <a:buNone/>
            </a:pP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	</a:t>
            </a:r>
            <a:r>
              <a:rPr lang="en-GB" sz="2800" i="1" dirty="0" smtClean="0">
                <a:solidFill>
                  <a:srgbClr val="FFFFFF"/>
                </a:solidFill>
                <a:latin typeface="Garamond" charset="0"/>
              </a:rPr>
              <a:t>This </a:t>
            </a:r>
            <a:r>
              <a:rPr lang="en-GB" sz="2800" i="1" dirty="0">
                <a:solidFill>
                  <a:srgbClr val="FFFFFF"/>
                </a:solidFill>
                <a:latin typeface="Garamond" charset="0"/>
              </a:rPr>
              <a:t>will become a valuable tool you can use for job interviews, college scholarship applications and interviews, &amp; college interviews.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SzTx/>
              <a:buFontTx/>
              <a:buNone/>
            </a:pPr>
            <a:endParaRPr lang="en-GB" sz="2800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SzTx/>
              <a:buFontTx/>
              <a:buNone/>
            </a:pPr>
            <a:endParaRPr lang="en-GB" sz="2800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SzTx/>
              <a:buFontTx/>
              <a:buNone/>
            </a:pPr>
            <a:endParaRPr lang="en-GB" sz="2400" u="sng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b="1" u="sng" smtClean="0">
                <a:solidFill>
                  <a:srgbClr val="E5E5FF"/>
                </a:solidFill>
                <a:latin typeface="Garamond" charset="0"/>
              </a:rPr>
              <a:t>PROBATION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 eaLnBrk="0"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50950" algn="l"/>
                <a:tab pos="2165350" algn="l"/>
                <a:tab pos="3079750" algn="l"/>
                <a:tab pos="3994150" algn="l"/>
                <a:tab pos="4908550" algn="l"/>
                <a:tab pos="5822950" algn="l"/>
                <a:tab pos="6737350" algn="l"/>
                <a:tab pos="7651750" algn="l"/>
                <a:tab pos="8566150" algn="l"/>
                <a:tab pos="9480550" algn="l"/>
                <a:tab pos="1039495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00"/>
              </a:spcBef>
            </a:pPr>
            <a:endParaRPr lang="en-GB" sz="3200">
              <a:solidFill>
                <a:srgbClr val="FFFFFF"/>
              </a:solidFill>
              <a:latin typeface="Garamond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10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4000">
                <a:solidFill>
                  <a:srgbClr val="FFFFFF"/>
                </a:solidFill>
                <a:latin typeface="Garamond" charset="0"/>
              </a:rPr>
              <a:t>If you are </a:t>
            </a:r>
            <a:r>
              <a:rPr lang="en-GB" sz="4000" u="sng">
                <a:solidFill>
                  <a:srgbClr val="FFFFFF"/>
                </a:solidFill>
                <a:latin typeface="Garamond" charset="0"/>
              </a:rPr>
              <a:t>not</a:t>
            </a:r>
            <a:r>
              <a:rPr lang="en-GB" sz="4000">
                <a:solidFill>
                  <a:srgbClr val="FFFFFF"/>
                </a:solidFill>
                <a:latin typeface="Garamond" charset="0"/>
              </a:rPr>
              <a:t> passing this internship, </a:t>
            </a:r>
          </a:p>
          <a:p>
            <a:pPr algn="ctr" eaLnBrk="1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</a:pPr>
            <a:r>
              <a:rPr lang="en-GB" sz="4000">
                <a:solidFill>
                  <a:srgbClr val="FFFFFF"/>
                </a:solidFill>
                <a:latin typeface="Garamond" charset="0"/>
              </a:rPr>
              <a:t>you must </a:t>
            </a:r>
          </a:p>
          <a:p>
            <a:pPr algn="ctr" eaLnBrk="1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</a:pPr>
            <a:r>
              <a:rPr lang="en-GB" sz="4000" b="1" u="sng">
                <a:solidFill>
                  <a:srgbClr val="FFFFFF"/>
                </a:solidFill>
                <a:latin typeface="Garamond" charset="0"/>
              </a:rPr>
              <a:t>see me each day</a:t>
            </a:r>
            <a:r>
              <a:rPr lang="en-GB" sz="4000">
                <a:solidFill>
                  <a:srgbClr val="FFFFFF"/>
                </a:solidFill>
                <a:latin typeface="Garamond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</a:pPr>
            <a:r>
              <a:rPr lang="en-GB" sz="4000">
                <a:solidFill>
                  <a:srgbClr val="FFFFFF"/>
                </a:solidFill>
                <a:latin typeface="Garamond" charset="0"/>
              </a:rPr>
              <a:t>when you sign out!</a:t>
            </a: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4827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dirty="0" smtClean="0">
                <a:solidFill>
                  <a:srgbClr val="E5E5FF"/>
                </a:solidFill>
                <a:latin typeface="Garamond" charset="0"/>
              </a:rPr>
              <a:t>Mission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6425" cy="49530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4000" dirty="0" smtClean="0"/>
              <a:t>Through on-the-job experience, students will gain exposure to a career area of their choice to help in planning for their future.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4000" dirty="0" smtClean="0"/>
              <a:t>You are “rising professionals”</a:t>
            </a:r>
          </a:p>
          <a:p>
            <a:pPr marL="739775" lvl="1" indent="-339725" eaLnBrk="1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dirty="0" smtClean="0"/>
              <a:t>Students should join the WBL Rising Professionals Enrichment on WINS days (unless assigned to Intervention)</a:t>
            </a:r>
          </a:p>
          <a:p>
            <a:pPr marL="739775" lvl="1" indent="-339725" eaLnBrk="1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dirty="0" smtClean="0"/>
              <a:t>Great opportunity to complete WBL work!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334000" y="5840413"/>
            <a:ext cx="4038600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FFFFFF"/>
                </a:solidFill>
                <a:latin typeface="Garamond" charset="0"/>
              </a:rPr>
              <a:t>         </a:t>
            </a:r>
            <a:endParaRPr lang="en-US" sz="2000" b="1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u="sng" smtClean="0">
                <a:solidFill>
                  <a:srgbClr val="E5E5FF"/>
                </a:solidFill>
                <a:latin typeface="Garamond" charset="0"/>
              </a:rPr>
              <a:t>ISS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4000" b="1">
                <a:solidFill>
                  <a:srgbClr val="FFFFFF"/>
                </a:solidFill>
                <a:latin typeface="Garamond" charset="0"/>
              </a:rPr>
              <a:t>DON’T GO THERE……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en-GB" sz="2400" b="1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en-GB" sz="2400" b="1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2800" b="1">
                <a:solidFill>
                  <a:srgbClr val="FFFFFF"/>
                </a:solidFill>
                <a:latin typeface="Garamond" charset="0"/>
              </a:rPr>
              <a:t>IF YOU DO, PLAN TO SPEND THE WHOLE DAY ….</a:t>
            </a:r>
          </a:p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GB" sz="2800" b="1">
                <a:solidFill>
                  <a:srgbClr val="FFFFFF"/>
                </a:solidFill>
                <a:latin typeface="Garamond" charset="0"/>
              </a:rPr>
              <a:t>YOU WILL </a:t>
            </a:r>
          </a:p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GB" sz="2800" b="1" u="sng">
                <a:solidFill>
                  <a:srgbClr val="FFFFFF"/>
                </a:solidFill>
                <a:latin typeface="Garamond" charset="0"/>
              </a:rPr>
              <a:t>NOT</a:t>
            </a:r>
            <a:r>
              <a:rPr lang="en-GB" sz="2800" b="1">
                <a:solidFill>
                  <a:srgbClr val="FFFFFF"/>
                </a:solidFill>
                <a:latin typeface="Garamond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GB" sz="2800" b="1">
                <a:solidFill>
                  <a:srgbClr val="FFFFFF"/>
                </a:solidFill>
                <a:latin typeface="Garamond" charset="0"/>
              </a:rPr>
              <a:t>GET OUT EARLY!!!</a:t>
            </a:r>
          </a:p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</a:pPr>
            <a:r>
              <a:rPr lang="en-GB" sz="2800" b="1">
                <a:solidFill>
                  <a:srgbClr val="FFFFFF"/>
                </a:solidFill>
                <a:latin typeface="Garamond" charset="0"/>
              </a:rPr>
              <a:t>AND YOU WILL HAVE TO MAKE UP THE HOURS MISSED AT YOUR INTERNSHIP PLACEMENT!</a:t>
            </a:r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2125"/>
            <a:ext cx="251460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Early Release Privileges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revoked!!!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Not turning in assignments on time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Too many absences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Discipline Issues – depending on circumstances</a:t>
            </a:r>
          </a:p>
          <a:p>
            <a:pPr marL="0" indent="0">
              <a:buClr>
                <a:schemeClr val="accent3"/>
              </a:buClr>
            </a:pPr>
            <a:endParaRPr lang="en-US" dirty="0" smtClean="0"/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673963" y="76200"/>
            <a:ext cx="77724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sz="4800" b="1" u="sng" dirty="0" smtClean="0">
                <a:solidFill>
                  <a:srgbClr val="E5E5FF"/>
                </a:solidFill>
                <a:latin typeface="Garamond" charset="0"/>
              </a:rPr>
              <a:t>CTSO Membership</a:t>
            </a:r>
            <a:endParaRPr lang="en-GB" sz="4800" b="1" u="sng" dirty="0">
              <a:solidFill>
                <a:srgbClr val="E5E5FF"/>
              </a:solidFill>
              <a:latin typeface="Garamond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169263" y="3702050"/>
            <a:ext cx="6781800" cy="30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700"/>
              </a:spcBef>
            </a:pPr>
            <a:r>
              <a:rPr lang="en-US" sz="2400" b="1" dirty="0" smtClean="0">
                <a:solidFill>
                  <a:srgbClr val="E5E5FF"/>
                </a:solidFill>
                <a:latin typeface="Garamond" charset="0"/>
              </a:rPr>
              <a:t>*REQUIRED*</a:t>
            </a: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</a:pPr>
            <a:r>
              <a:rPr lang="en-US" sz="2400" b="1" dirty="0" smtClean="0">
                <a:solidFill>
                  <a:srgbClr val="E5E5FF"/>
                </a:solidFill>
                <a:latin typeface="Garamond" charset="0"/>
              </a:rPr>
              <a:t>TBA</a:t>
            </a: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</a:pPr>
            <a:r>
              <a:rPr lang="en-US" sz="2400" b="1" dirty="0" smtClean="0">
                <a:solidFill>
                  <a:srgbClr val="E5E5FF"/>
                </a:solidFill>
                <a:latin typeface="Garamond" charset="0"/>
              </a:rPr>
              <a:t>6pm</a:t>
            </a: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</a:pPr>
            <a:r>
              <a:rPr lang="en-US" sz="2400" b="1" dirty="0" smtClean="0">
                <a:solidFill>
                  <a:srgbClr val="E5E5FF"/>
                </a:solidFill>
                <a:latin typeface="Garamond" charset="0"/>
              </a:rPr>
              <a:t>Old Auditorium</a:t>
            </a:r>
            <a:endParaRPr lang="en-US" sz="2400" b="1" dirty="0">
              <a:solidFill>
                <a:srgbClr val="E5E5FF"/>
              </a:solidFill>
              <a:latin typeface="Garamond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</a:pPr>
            <a:r>
              <a:rPr lang="en-US" sz="2400" b="1" dirty="0">
                <a:solidFill>
                  <a:srgbClr val="E5E5FF"/>
                </a:solidFill>
                <a:latin typeface="Garamond" charset="0"/>
              </a:rPr>
              <a:t>Student / Mentor / One parent</a:t>
            </a: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</a:pPr>
            <a:endParaRPr lang="en-US" sz="2800" b="1" dirty="0">
              <a:solidFill>
                <a:srgbClr val="E5E5FF"/>
              </a:solidFill>
              <a:latin typeface="Garamond" charset="0"/>
            </a:endParaRP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1827213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838200" y="2641755"/>
            <a:ext cx="7772400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sz="4800" b="1" u="sng" dirty="0">
                <a:solidFill>
                  <a:srgbClr val="E5E5FF"/>
                </a:solidFill>
                <a:latin typeface="Garamond" charset="0"/>
              </a:rPr>
              <a:t>CTAE Banquet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4769" y="955741"/>
            <a:ext cx="5030787" cy="1659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rgbClr val="E5E5FF"/>
                </a:solidFill>
                <a:latin typeface="Garamond" charset="0"/>
              </a:rPr>
              <a:t>Must join by September </a:t>
            </a:r>
            <a:r>
              <a:rPr lang="en-US" sz="2400" b="1" dirty="0" smtClean="0">
                <a:solidFill>
                  <a:srgbClr val="E5E5FF"/>
                </a:solidFill>
                <a:latin typeface="Garamond" charset="0"/>
              </a:rPr>
              <a:t>30</a:t>
            </a:r>
            <a:r>
              <a:rPr lang="en-US" sz="2400" b="1" baseline="30000" dirty="0" smtClean="0">
                <a:solidFill>
                  <a:srgbClr val="E5E5FF"/>
                </a:solidFill>
                <a:latin typeface="Garamond" charset="0"/>
              </a:rPr>
              <a:t>th</a:t>
            </a:r>
            <a:r>
              <a:rPr lang="en-US" sz="2400" b="1" dirty="0" smtClean="0">
                <a:solidFill>
                  <a:srgbClr val="E5E5FF"/>
                </a:solidFill>
                <a:latin typeface="Garamond" charset="0"/>
              </a:rPr>
              <a:t> </a:t>
            </a:r>
            <a:endParaRPr lang="en-US" sz="2400" b="1" dirty="0">
              <a:solidFill>
                <a:srgbClr val="E5E5FF"/>
              </a:solidFill>
              <a:latin typeface="Garamond" charset="0"/>
            </a:endParaRPr>
          </a:p>
          <a:p>
            <a:pPr marL="342900" indent="-34290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>
                <a:solidFill>
                  <a:srgbClr val="E5E5FF"/>
                </a:solidFill>
                <a:latin typeface="Garamond" charset="0"/>
              </a:rPr>
              <a:t>A copy of your membership card will be one of the September Assignments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required: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4294967295"/>
          </p:nvPr>
        </p:nvSpPr>
        <p:spPr>
          <a:xfrm>
            <a:off x="533400" y="990600"/>
            <a:ext cx="7694613" cy="495299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Monthly Lunch Meetings </a:t>
            </a:r>
          </a:p>
          <a:p>
            <a:pPr lvl="1"/>
            <a:r>
              <a:rPr lang="en-US" dirty="0" smtClean="0"/>
              <a:t>Calendar coming soon</a:t>
            </a:r>
            <a:endParaRPr lang="en-US" dirty="0"/>
          </a:p>
          <a:p>
            <a:r>
              <a:rPr lang="en-US" dirty="0" smtClean="0"/>
              <a:t>Rising </a:t>
            </a:r>
            <a:r>
              <a:rPr lang="en-US" dirty="0" smtClean="0"/>
              <a:t>Professionals </a:t>
            </a:r>
            <a:r>
              <a:rPr lang="en-US" dirty="0" smtClean="0"/>
              <a:t>Symposium </a:t>
            </a:r>
          </a:p>
          <a:p>
            <a:endParaRPr lang="en-US" dirty="0" smtClean="0"/>
          </a:p>
          <a:p>
            <a:r>
              <a:rPr lang="en-US" dirty="0" smtClean="0"/>
              <a:t>Mock Interview Day</a:t>
            </a:r>
          </a:p>
          <a:p>
            <a:endParaRPr lang="en-US" dirty="0" smtClean="0"/>
          </a:p>
          <a:p>
            <a:r>
              <a:rPr lang="en-US" dirty="0" smtClean="0"/>
              <a:t>Present Career Research Project</a:t>
            </a:r>
            <a:endParaRPr lang="en-US" dirty="0" smtClean="0"/>
          </a:p>
          <a:p>
            <a:endParaRPr lang="en-US" dirty="0" smtClean="0"/>
          </a:p>
          <a:p>
            <a:pPr marL="0" indent="0"/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04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Required Parent Orientation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/>
          <a:lstStyle/>
          <a:p>
            <a:r>
              <a:rPr lang="en-US" dirty="0" smtClean="0"/>
              <a:t>Makeup Date:</a:t>
            </a:r>
          </a:p>
          <a:p>
            <a:r>
              <a:rPr lang="en-US" dirty="0" smtClean="0"/>
              <a:t>Wednesday, August 15th</a:t>
            </a:r>
            <a:endParaRPr lang="en-US" dirty="0" smtClean="0"/>
          </a:p>
          <a:p>
            <a:r>
              <a:rPr lang="en-US" dirty="0" smtClean="0"/>
              <a:t>Old Auditorium</a:t>
            </a:r>
          </a:p>
          <a:p>
            <a:r>
              <a:rPr lang="en-US" dirty="0" smtClean="0"/>
              <a:t>6pm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8013" cy="2690812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6000" b="1" smtClean="0">
                <a:solidFill>
                  <a:srgbClr val="E5E5FF"/>
                </a:solidFill>
                <a:latin typeface="Garamond" charset="0"/>
              </a:rPr>
              <a:t>BE AWESOME &amp; HAVE FUN!</a:t>
            </a: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00"/>
              </a:spcBef>
            </a:pPr>
            <a:endParaRPr lang="en-GB" sz="320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100000"/>
              </a:lnSpc>
              <a:spcBef>
                <a:spcPts val="800"/>
              </a:spcBef>
            </a:pPr>
            <a:endParaRPr lang="en-GB" sz="320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100000"/>
              </a:lnSpc>
              <a:spcBef>
                <a:spcPts val="800"/>
              </a:spcBef>
            </a:pPr>
            <a:endParaRPr lang="en-GB" sz="320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100000"/>
              </a:lnSpc>
              <a:spcBef>
                <a:spcPts val="800"/>
              </a:spcBef>
            </a:pPr>
            <a:r>
              <a:rPr lang="en-GB" sz="3200">
                <a:solidFill>
                  <a:srgbClr val="FFFFFF"/>
                </a:solidFill>
                <a:latin typeface="Garamond" charset="0"/>
              </a:rPr>
              <a:t>Hopefully this program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</a:pPr>
            <a:r>
              <a:rPr lang="en-GB" sz="3200">
                <a:solidFill>
                  <a:srgbClr val="FFFFFF"/>
                </a:solidFill>
                <a:latin typeface="Garamond" charset="0"/>
              </a:rPr>
              <a:t>will help you make some 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</a:pPr>
            <a:r>
              <a:rPr lang="en-GB" sz="3200">
                <a:solidFill>
                  <a:srgbClr val="FFFFFF"/>
                </a:solidFill>
                <a:latin typeface="Garamond" charset="0"/>
              </a:rPr>
              <a:t>career decisions…..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</a:pPr>
            <a:r>
              <a:rPr lang="en-GB" sz="3200">
                <a:solidFill>
                  <a:srgbClr val="FFFFFF"/>
                </a:solidFill>
                <a:latin typeface="Garamond" charset="0"/>
              </a:rPr>
              <a:t>I am here to help you!</a:t>
            </a: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5788"/>
            <a:ext cx="24511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822325" y="4227513"/>
            <a:ext cx="2454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1922463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 dirty="0" smtClean="0">
                <a:solidFill>
                  <a:srgbClr val="E5E5FF"/>
                </a:solidFill>
                <a:latin typeface="Garamond" charset="0"/>
              </a:rPr>
              <a:t>     </a:t>
            </a:r>
            <a:r>
              <a:rPr lang="en-GB" sz="6000" b="1" u="sng" dirty="0" smtClean="0">
                <a:solidFill>
                  <a:srgbClr val="E5E5FF"/>
                </a:solidFill>
                <a:latin typeface="Garamond" charset="0"/>
              </a:rPr>
              <a:t>You’re Privileged!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9725"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3200" b="1">
                <a:solidFill>
                  <a:srgbClr val="FFFFFF"/>
                </a:solidFill>
                <a:latin typeface="Garamond" charset="0"/>
              </a:rPr>
              <a:t>You are an elite group within this school.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3200" b="1">
                <a:solidFill>
                  <a:srgbClr val="FFFFFF"/>
                </a:solidFill>
                <a:latin typeface="Garamond" charset="0"/>
              </a:rPr>
              <a:t>It is a </a:t>
            </a:r>
            <a:r>
              <a:rPr lang="en-GB" sz="3200" b="1" u="sng">
                <a:solidFill>
                  <a:srgbClr val="FFFFFF"/>
                </a:solidFill>
                <a:latin typeface="Garamond" charset="0"/>
              </a:rPr>
              <a:t>privilege</a:t>
            </a:r>
            <a:r>
              <a:rPr lang="en-GB" sz="3200" b="1">
                <a:solidFill>
                  <a:srgbClr val="FFFFFF"/>
                </a:solidFill>
                <a:latin typeface="Garamond" charset="0"/>
              </a:rPr>
              <a:t> to get to participate in the WBL program.</a:t>
            </a:r>
          </a:p>
          <a:p>
            <a:pPr eaLnBrk="1" hangingPunct="1">
              <a:lnSpc>
                <a:spcPct val="10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3200" b="1">
                <a:solidFill>
                  <a:srgbClr val="FFFFFF"/>
                </a:solidFill>
                <a:latin typeface="Garamond" charset="0"/>
              </a:rPr>
              <a:t>You represent young adults, your families, PHS and Pickens County Schools in our community……..</a:t>
            </a:r>
          </a:p>
        </p:txBody>
      </p:sp>
      <p:sp>
        <p:nvSpPr>
          <p:cNvPr id="9227" name="Rectangle 5"/>
          <p:cNvSpPr>
            <a:spLocks noChangeArrowheads="1"/>
          </p:cNvSpPr>
          <p:nvPr/>
        </p:nvSpPr>
        <p:spPr bwMode="auto">
          <a:xfrm rot="20580000">
            <a:off x="5846763" y="4494214"/>
            <a:ext cx="1889125" cy="228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93" y="457200"/>
            <a:ext cx="8228013" cy="1166812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800" b="1" dirty="0" smtClean="0">
                <a:solidFill>
                  <a:srgbClr val="E5E5FF"/>
                </a:solidFill>
                <a:latin typeface="Garamond" charset="0"/>
              </a:rPr>
              <a:t>Where are the assignments?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774700" indent="-66516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1606550" indent="-6080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ts val="9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GB" sz="3500" dirty="0" smtClean="0">
                <a:solidFill>
                  <a:srgbClr val="FFFFFF"/>
                </a:solidFill>
                <a:latin typeface="Garamond" charset="0"/>
              </a:rPr>
              <a:t>All </a:t>
            </a:r>
            <a:r>
              <a:rPr lang="en-GB" sz="3500" dirty="0">
                <a:solidFill>
                  <a:srgbClr val="FFFFFF"/>
                </a:solidFill>
                <a:latin typeface="Garamond" charset="0"/>
              </a:rPr>
              <a:t>Assignments will be found at the following  website: </a:t>
            </a:r>
            <a:r>
              <a:rPr lang="en-GB" sz="3000" dirty="0" smtClean="0">
                <a:solidFill>
                  <a:srgbClr val="FFFFFF"/>
                </a:solidFill>
                <a:latin typeface="Garamond" charset="0"/>
                <a:hlinkClick r:id="rId3"/>
              </a:rPr>
              <a:t>www.pickenswbl.weebly.com</a:t>
            </a:r>
            <a:endParaRPr lang="en-GB" sz="3000" dirty="0">
              <a:solidFill>
                <a:srgbClr val="FFFFFF"/>
              </a:solidFill>
              <a:latin typeface="Garamond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GB" sz="3500" dirty="0">
                <a:solidFill>
                  <a:srgbClr val="FFFFFF"/>
                </a:solidFill>
                <a:latin typeface="Garamond" charset="0"/>
              </a:rPr>
              <a:t>This “orientation” Power Point will be found on the </a:t>
            </a:r>
            <a:r>
              <a:rPr lang="en-GB" sz="3500" dirty="0" smtClean="0">
                <a:solidFill>
                  <a:srgbClr val="FFFFFF"/>
                </a:solidFill>
                <a:latin typeface="Garamond" charset="0"/>
              </a:rPr>
              <a:t>website on the “Other Resources” Tab</a:t>
            </a:r>
            <a:endParaRPr lang="en-GB" sz="3500" dirty="0">
              <a:solidFill>
                <a:srgbClr val="FFFFFF"/>
              </a:solidFill>
              <a:latin typeface="Garamond" charset="0"/>
            </a:endParaRPr>
          </a:p>
          <a:p>
            <a:pPr eaLnBrk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</a:pPr>
            <a:endParaRPr lang="en-GB" sz="3600" b="1" u="sng" dirty="0">
              <a:solidFill>
                <a:srgbClr val="FFFFFF"/>
              </a:solidFill>
              <a:latin typeface="Garamond" charset="0"/>
            </a:endParaRPr>
          </a:p>
          <a:p>
            <a:pPr eaLnBrk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</a:pPr>
            <a:endParaRPr lang="en-GB" sz="2800" b="1" u="sng" dirty="0">
              <a:solidFill>
                <a:srgbClr val="FFFFFF"/>
              </a:solidFill>
              <a:latin typeface="Garamond" charset="0"/>
            </a:endParaRPr>
          </a:p>
          <a:p>
            <a:pPr eaLnBrk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</a:pPr>
            <a:endParaRPr lang="en-GB" sz="2800" b="1" u="sng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3620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>
                <a:solidFill>
                  <a:srgbClr val="E5E5FF"/>
                </a:solidFill>
                <a:latin typeface="Garamond" charset="0"/>
              </a:rPr>
              <a:t>PAPERWORK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7772400" cy="19812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2800" b="1" u="sng" dirty="0" smtClean="0"/>
              <a:t>FILL OUT COMPLETELY</a:t>
            </a:r>
            <a:r>
              <a:rPr lang="en-GB" sz="2800" dirty="0" smtClean="0"/>
              <a:t> </a:t>
            </a:r>
          </a:p>
          <a:p>
            <a:pPr marL="1141413" lvl="2" indent="-225425" ea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2400" dirty="0" smtClean="0">
                <a:solidFill>
                  <a:srgbClr val="FF0000"/>
                </a:solidFill>
              </a:rPr>
              <a:t>ALL BLANKS </a:t>
            </a:r>
            <a:r>
              <a:rPr lang="en-GB" sz="2400" dirty="0" smtClean="0"/>
              <a:t>have a purpose</a:t>
            </a:r>
          </a:p>
          <a:p>
            <a:pPr marL="1141413" lvl="2" indent="-225425" ea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2400" dirty="0" smtClean="0"/>
              <a:t>Type your name &amp; the date on all assignments</a:t>
            </a:r>
          </a:p>
          <a:p>
            <a:pPr marL="1141413" lvl="2" indent="-225425" ea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2400" dirty="0" smtClean="0"/>
              <a:t>Answer every question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2400" dirty="0" smtClean="0"/>
              <a:t>    		with a positive attitude</a:t>
            </a:r>
          </a:p>
          <a:p>
            <a:pPr marL="1141413" lvl="2" indent="-225425" ea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5E5FF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2400" dirty="0" smtClean="0"/>
              <a:t>Late Work: 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sz="2400" dirty="0" smtClean="0"/>
              <a:t>    		10 pts deducted per day</a:t>
            </a:r>
          </a:p>
          <a:p>
            <a:pPr marL="1598613" lvl="3" indent="-225425" eaLnBrk="1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A886E0"/>
              </a:buClr>
              <a:buSzPct val="70000"/>
              <a:buFont typeface="Wingdings" charset="2"/>
              <a:buChar char=""/>
              <a:tabLst>
                <a:tab pos="1249363" algn="l"/>
                <a:tab pos="2163763" algn="l"/>
                <a:tab pos="3078163" algn="l"/>
                <a:tab pos="3992563" algn="l"/>
                <a:tab pos="4906963" algn="l"/>
                <a:tab pos="5821363" algn="l"/>
                <a:tab pos="6735763" algn="l"/>
                <a:tab pos="7650163" algn="l"/>
                <a:tab pos="8564563" algn="l"/>
                <a:tab pos="9478963" algn="l"/>
                <a:tab pos="10393363" algn="l"/>
              </a:tabLst>
            </a:pPr>
            <a:r>
              <a:rPr lang="en-GB" dirty="0" smtClean="0"/>
              <a:t>You have known due dates since August… </a:t>
            </a:r>
            <a:r>
              <a:rPr lang="en-GB" dirty="0" smtClean="0">
                <a:latin typeface="Wingdings" charset="2"/>
              </a:rPr>
              <a:t>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6000" b="1" dirty="0" smtClean="0">
                <a:solidFill>
                  <a:srgbClr val="E5E5FF"/>
                </a:solidFill>
                <a:latin typeface="Garamond" charset="0"/>
              </a:rPr>
              <a:t>ASSIGNMENTS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800"/>
              </a:spcBef>
            </a:pPr>
            <a:endParaRPr lang="en-GB" sz="4400" dirty="0" smtClean="0">
              <a:solidFill>
                <a:srgbClr val="FFFFFF"/>
              </a:solidFill>
              <a:latin typeface="Garamond" charset="0"/>
            </a:endParaRPr>
          </a:p>
          <a:p>
            <a:pPr algn="ctr" eaLnBrk="1">
              <a:lnSpc>
                <a:spcPct val="100000"/>
              </a:lnSpc>
              <a:spcBef>
                <a:spcPts val="800"/>
              </a:spcBef>
            </a:pPr>
            <a:endParaRPr lang="en-GB" sz="4400" dirty="0">
              <a:solidFill>
                <a:srgbClr val="FFFFFF"/>
              </a:solidFill>
              <a:latin typeface="Garamond" charset="0"/>
            </a:endParaRPr>
          </a:p>
          <a:p>
            <a:pPr algn="ctr" eaLnBrk="1">
              <a:lnSpc>
                <a:spcPct val="100000"/>
              </a:lnSpc>
              <a:spcBef>
                <a:spcPts val="800"/>
              </a:spcBef>
            </a:pPr>
            <a:r>
              <a:rPr lang="en-GB" sz="4400" dirty="0" smtClean="0">
                <a:solidFill>
                  <a:srgbClr val="FFFFFF"/>
                </a:solidFill>
                <a:latin typeface="Garamond" charset="0"/>
              </a:rPr>
              <a:t>All </a:t>
            </a:r>
            <a:r>
              <a:rPr lang="en-GB" sz="4400" dirty="0">
                <a:solidFill>
                  <a:srgbClr val="FFFFFF"/>
                </a:solidFill>
                <a:latin typeface="Garamond" charset="0"/>
              </a:rPr>
              <a:t>Assignments will be on-line! </a:t>
            </a:r>
          </a:p>
          <a:p>
            <a:pPr marL="514350" indent="-514350" eaLnBrk="1">
              <a:lnSpc>
                <a:spcPct val="100000"/>
              </a:lnSpc>
              <a:spcBef>
                <a:spcPts val="800"/>
              </a:spcBef>
              <a:spcAft>
                <a:spcPts val="1425"/>
              </a:spcAft>
              <a:buClr>
                <a:schemeClr val="accent3"/>
              </a:buClr>
              <a:buFont typeface="+mj-lt"/>
              <a:buAutoNum type="arabicPeriod"/>
            </a:pP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Select Junior or Senior from the “Students” tab</a:t>
            </a:r>
          </a:p>
          <a:p>
            <a:pPr marL="514350" indent="-514350" eaLnBrk="1">
              <a:lnSpc>
                <a:spcPct val="100000"/>
              </a:lnSpc>
              <a:spcBef>
                <a:spcPts val="800"/>
              </a:spcBef>
              <a:spcAft>
                <a:spcPts val="1425"/>
              </a:spcAft>
              <a:buClr>
                <a:schemeClr val="accent3"/>
              </a:buClr>
              <a:buFont typeface="+mj-lt"/>
              <a:buAutoNum type="arabicPeriod"/>
            </a:pPr>
            <a:r>
              <a:rPr lang="en-GB" sz="2800" dirty="0" smtClean="0">
                <a:solidFill>
                  <a:srgbClr val="FFFFFF"/>
                </a:solidFill>
                <a:latin typeface="Garamond" charset="0"/>
              </a:rPr>
              <a:t>Click on the hyper-linked month from the list</a:t>
            </a:r>
          </a:p>
          <a:p>
            <a:pPr marL="514350" indent="-514350" eaLnBrk="1">
              <a:lnSpc>
                <a:spcPct val="100000"/>
              </a:lnSpc>
              <a:spcBef>
                <a:spcPts val="800"/>
              </a:spcBef>
              <a:spcAft>
                <a:spcPts val="1425"/>
              </a:spcAft>
              <a:buClr>
                <a:schemeClr val="accent3"/>
              </a:buClr>
              <a:buFont typeface="+mj-lt"/>
              <a:buAutoNum type="arabicPeriod"/>
            </a:pPr>
            <a:endParaRPr lang="en-GB" sz="2800" dirty="0">
              <a:solidFill>
                <a:srgbClr val="FFFFFF"/>
              </a:solidFill>
              <a:latin typeface="Garamond" charset="0"/>
            </a:endParaRPr>
          </a:p>
          <a:p>
            <a:pPr eaLnBrk="1">
              <a:lnSpc>
                <a:spcPct val="100000"/>
              </a:lnSpc>
              <a:spcBef>
                <a:spcPts val="800"/>
              </a:spcBef>
            </a:pPr>
            <a:endParaRPr lang="en-GB" sz="3200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9"/>
            <a:ext cx="8226425" cy="1166812"/>
          </a:xfrm>
        </p:spPr>
        <p:txBody>
          <a:bodyPr/>
          <a:lstStyle/>
          <a:p>
            <a:pPr algn="ctr"/>
            <a:r>
              <a:rPr lang="en-GB" sz="6000" b="1" dirty="0">
                <a:solidFill>
                  <a:srgbClr val="E5E5FF"/>
                </a:solidFill>
                <a:latin typeface="Garamond" charset="0"/>
              </a:rPr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6425" cy="5486400"/>
          </a:xfrm>
        </p:spPr>
        <p:txBody>
          <a:bodyPr/>
          <a:lstStyle/>
          <a:p>
            <a:pPr marL="0" indent="0">
              <a:buClr>
                <a:schemeClr val="accent3"/>
              </a:buClr>
            </a:pPr>
            <a:r>
              <a:rPr lang="en-US" sz="2400" dirty="0" smtClean="0"/>
              <a:t>3.  Open or download the Monthly Checklist</a:t>
            </a:r>
          </a:p>
          <a:p>
            <a:pPr marL="514350" indent="-514350">
              <a:buClr>
                <a:schemeClr val="accent3"/>
              </a:buClr>
              <a:buFont typeface="+mj-lt"/>
              <a:buAutoNum type="arabicPeriod" startAt="4"/>
            </a:pPr>
            <a:r>
              <a:rPr lang="en-US" sz="2400" dirty="0" smtClean="0"/>
              <a:t>Open or download assignments</a:t>
            </a:r>
          </a:p>
          <a:p>
            <a:pPr marL="514350" indent="-514350">
              <a:buClr>
                <a:schemeClr val="accent3"/>
              </a:buClr>
              <a:buFont typeface="+mj-lt"/>
              <a:buAutoNum type="arabicPeriod" startAt="4"/>
            </a:pPr>
            <a:r>
              <a:rPr lang="en-US" sz="2400" dirty="0" smtClean="0"/>
              <a:t>Submit to Google Classroom (when instructed)</a:t>
            </a:r>
          </a:p>
          <a:p>
            <a:pPr marL="514350" indent="-514350">
              <a:buClr>
                <a:schemeClr val="accent3"/>
              </a:buClr>
              <a:buFont typeface="+mj-lt"/>
              <a:buAutoNum type="arabicPeriod" startAt="4"/>
            </a:pPr>
            <a:r>
              <a:rPr lang="en-US" sz="2400" dirty="0" smtClean="0"/>
              <a:t>Hours Documentation Forms</a:t>
            </a:r>
          </a:p>
          <a:p>
            <a:pPr marL="514350" indent="-514350">
              <a:buClr>
                <a:schemeClr val="accent3"/>
              </a:buClr>
              <a:buAutoNum type="arabicPeriod" startAt="7"/>
            </a:pPr>
            <a:r>
              <a:rPr lang="en-US" sz="2400" dirty="0" smtClean="0"/>
              <a:t>Hours &amp; Wage Report</a:t>
            </a:r>
          </a:p>
          <a:p>
            <a:pPr marL="1314450" lvl="2" indent="-5143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Paid </a:t>
            </a:r>
            <a:r>
              <a:rPr lang="en-US" sz="2400" dirty="0"/>
              <a:t>Employees ONLY</a:t>
            </a:r>
          </a:p>
          <a:p>
            <a:pPr marL="1314450" lvl="2" indent="-5143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Hard copy</a:t>
            </a:r>
          </a:p>
          <a:p>
            <a:pPr marL="457200" indent="-457200">
              <a:buClr>
                <a:schemeClr val="accent3"/>
              </a:buClr>
              <a:buAutoNum type="arabicPeriod" startAt="8"/>
            </a:pPr>
            <a:r>
              <a:rPr lang="en-US" sz="2400" dirty="0"/>
              <a:t>Evaluations</a:t>
            </a:r>
          </a:p>
          <a:p>
            <a:pPr marL="1314450" lvl="2" indent="-5143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Hard Copy</a:t>
            </a:r>
          </a:p>
          <a:p>
            <a:pPr marL="0" indent="0">
              <a:buClr>
                <a:schemeClr val="accent3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 dirty="0">
                <a:solidFill>
                  <a:srgbClr val="E5E5FF"/>
                </a:solidFill>
                <a:latin typeface="Garamond" charset="0"/>
              </a:rPr>
              <a:t>Daily Procedures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eaLnBrk="1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b="1" dirty="0"/>
              <a:t>Sign in or out in WBL office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b="1" dirty="0"/>
          </a:p>
          <a:p>
            <a:pPr marL="339725" indent="-339725" eaLnBrk="1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b="1" dirty="0"/>
              <a:t>Check for “Messages</a:t>
            </a:r>
            <a:r>
              <a:rPr lang="en-GB" b="1" dirty="0" smtClean="0"/>
              <a:t>” &amp; Returned Work </a:t>
            </a:r>
            <a:endParaRPr lang="en-GB" b="1" dirty="0"/>
          </a:p>
          <a:p>
            <a:pPr marL="339725" indent="-339725" eaLnBrk="1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b="1" dirty="0"/>
          </a:p>
          <a:p>
            <a:pPr marL="339725" indent="-339725" eaLnBrk="1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b="1" dirty="0"/>
              <a:t>Go to Work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endParaRPr lang="en-GB" b="1" dirty="0"/>
          </a:p>
          <a:p>
            <a:pPr marL="339725" indent="-339725" eaLnBrk="1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/>
            </a:pPr>
            <a:r>
              <a:rPr lang="en-GB" b="1" dirty="0"/>
              <a:t>Keep up with your </a:t>
            </a:r>
            <a:r>
              <a:rPr lang="en-GB" b="1" u="sng" dirty="0"/>
              <a:t>WBL  </a:t>
            </a:r>
            <a:r>
              <a:rPr lang="en-GB" b="1" u="sng" dirty="0" smtClean="0"/>
              <a:t>portfolio</a:t>
            </a:r>
            <a:endParaRPr lang="en-GB" b="1" u="sng" dirty="0"/>
          </a:p>
          <a:p>
            <a:pPr>
              <a:defRPr/>
            </a:pPr>
            <a:endParaRPr lang="en-US" dirty="0"/>
          </a:p>
        </p:txBody>
      </p:sp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465137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" y="2590800"/>
            <a:ext cx="465137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6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9525"/>
            <a:ext cx="465137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7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" y="5017294"/>
            <a:ext cx="465137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5400" b="1" u="sng" dirty="0" smtClean="0">
                <a:solidFill>
                  <a:srgbClr val="E5E5FF"/>
                </a:solidFill>
                <a:latin typeface="Garamond" charset="0"/>
              </a:rPr>
              <a:t>Daily Procedures</a:t>
            </a:r>
            <a:br>
              <a:rPr lang="en-GB" sz="5400" b="1" u="sng" dirty="0" smtClean="0">
                <a:solidFill>
                  <a:srgbClr val="E5E5FF"/>
                </a:solidFill>
                <a:latin typeface="Garamond" charset="0"/>
              </a:rPr>
            </a:br>
            <a:r>
              <a:rPr lang="en-GB" sz="5400" b="1" u="sng" dirty="0" smtClean="0">
                <a:solidFill>
                  <a:srgbClr val="E5E5FF"/>
                </a:solidFill>
                <a:latin typeface="Garamond" charset="0"/>
              </a:rPr>
              <a:t>at Work….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marL="1371600" indent="-4556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900"/>
              </a:spcBef>
            </a:pPr>
            <a:endParaRPr lang="en-GB" sz="3600" b="1" dirty="0">
              <a:solidFill>
                <a:srgbClr val="FFFFFF"/>
              </a:solidFill>
              <a:latin typeface="Garamond" charset="0"/>
            </a:endParaRPr>
          </a:p>
          <a:p>
            <a:pPr eaLnBrk="1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</a:pPr>
            <a:r>
              <a:rPr lang="en-GB" sz="3600" b="1" dirty="0">
                <a:solidFill>
                  <a:srgbClr val="FFFFFF"/>
                </a:solidFill>
                <a:latin typeface="Garamond" charset="0"/>
              </a:rPr>
              <a:t>#1  </a:t>
            </a:r>
            <a:r>
              <a:rPr lang="en-GB" sz="3600" b="1" dirty="0" smtClean="0">
                <a:solidFill>
                  <a:srgbClr val="FFFFFF"/>
                </a:solidFill>
                <a:latin typeface="Garamond" charset="0"/>
              </a:rPr>
              <a:t>Hours Documentation Form</a:t>
            </a:r>
            <a:endParaRPr lang="en-GB" sz="3600" b="1" dirty="0">
              <a:solidFill>
                <a:srgbClr val="FFFFFF"/>
              </a:solidFill>
              <a:latin typeface="Garamond" charset="0"/>
            </a:endParaRP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GB" sz="2000" dirty="0">
                <a:solidFill>
                  <a:srgbClr val="FFFFFF"/>
                </a:solidFill>
                <a:latin typeface="Garamond" charset="0"/>
              </a:rPr>
              <a:t>Log time </a:t>
            </a:r>
            <a:r>
              <a:rPr lang="en-GB" sz="2000" dirty="0" smtClean="0">
                <a:solidFill>
                  <a:srgbClr val="FFFFFF"/>
                </a:solidFill>
                <a:latin typeface="Garamond" charset="0"/>
              </a:rPr>
              <a:t>worked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000" dirty="0">
                <a:solidFill>
                  <a:srgbClr val="FFFFFF"/>
                </a:solidFill>
                <a:latin typeface="Garamond" charset="0"/>
              </a:rPr>
              <a:t>This acts as a Time Card…..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000" dirty="0">
                <a:solidFill>
                  <a:srgbClr val="FFFFFF"/>
                </a:solidFill>
                <a:latin typeface="Garamond" charset="0"/>
              </a:rPr>
              <a:t>TURN IT IN AT THE END OF THE MONTH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000" dirty="0">
                <a:solidFill>
                  <a:srgbClr val="FFFFFF"/>
                </a:solidFill>
                <a:latin typeface="Garamond" charset="0"/>
              </a:rPr>
              <a:t>Have your supervisor or mentor sign your time sheet.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</a:pPr>
            <a:r>
              <a:rPr lang="en-GB" sz="3600" b="1" dirty="0" smtClean="0">
                <a:solidFill>
                  <a:srgbClr val="FFFFFF"/>
                </a:solidFill>
                <a:latin typeface="Garamond" charset="0"/>
              </a:rPr>
              <a:t>#2	Obey worksite policies &amp; procedures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</a:pPr>
            <a:endParaRPr lang="en-GB" sz="3600" b="1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</a:pPr>
            <a:r>
              <a:rPr lang="en-GB" sz="3600" b="1" dirty="0" smtClean="0">
                <a:solidFill>
                  <a:srgbClr val="FFFFFF"/>
                </a:solidFill>
                <a:latin typeface="Garamond" charset="0"/>
              </a:rPr>
              <a:t>#3	Do the VERY BEST you can!</a:t>
            </a:r>
            <a:r>
              <a:rPr lang="en-GB" sz="2800" b="1" dirty="0" smtClean="0">
                <a:solidFill>
                  <a:srgbClr val="FFFFFF"/>
                </a:solidFill>
                <a:latin typeface="Garamond" charset="0"/>
              </a:rPr>
              <a:t>	   </a:t>
            </a:r>
            <a:endParaRPr lang="en-GB" sz="2800" b="1" dirty="0">
              <a:solidFill>
                <a:srgbClr val="FFFFFF"/>
              </a:solidFill>
              <a:latin typeface="Garamond" charset="0"/>
            </a:endParaRPr>
          </a:p>
          <a:p>
            <a:pPr eaLnBrk="1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en-GB" sz="4000" b="1" dirty="0" smtClean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en-GB" sz="2800" dirty="0">
              <a:solidFill>
                <a:srgbClr val="FFFFFF"/>
              </a:solidFill>
              <a:latin typeface="Garamond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en-GB" sz="3600" b="1" dirty="0">
              <a:solidFill>
                <a:srgbClr val="FFFFFF"/>
              </a:solidFill>
              <a:latin typeface="Garamond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</a:pPr>
            <a:endParaRPr lang="en-GB" sz="3600" b="1" dirty="0">
              <a:solidFill>
                <a:srgbClr val="FFFFFF"/>
              </a:solidFill>
              <a:latin typeface="Garamond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</a:pPr>
            <a:endParaRPr lang="en-GB" sz="3600" b="1" dirty="0">
              <a:solidFill>
                <a:srgbClr val="FFFFFF"/>
              </a:solidFill>
              <a:latin typeface="Garamon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Garamond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Garamond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1033</Words>
  <Application>Microsoft Office PowerPoint</Application>
  <PresentationFormat>On-screen Show (4:3)</PresentationFormat>
  <Paragraphs>244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3_Office Theme</vt:lpstr>
      <vt:lpstr>PowerPoint Presentation</vt:lpstr>
      <vt:lpstr>Mission</vt:lpstr>
      <vt:lpstr>     You’re Privileged!</vt:lpstr>
      <vt:lpstr>Where are the assignments?</vt:lpstr>
      <vt:lpstr>PAPERWORK</vt:lpstr>
      <vt:lpstr>ASSIGNMENTS</vt:lpstr>
      <vt:lpstr>ASSIGNMENTS</vt:lpstr>
      <vt:lpstr>Daily Procedures </vt:lpstr>
      <vt:lpstr>Daily Procedures at Work….</vt:lpstr>
      <vt:lpstr>Monthly Procedures</vt:lpstr>
      <vt:lpstr>Attendance</vt:lpstr>
      <vt:lpstr>Attendance cont.</vt:lpstr>
      <vt:lpstr>Attendance cont.</vt:lpstr>
      <vt:lpstr>Attendance cont.</vt:lpstr>
      <vt:lpstr>Work Based Learning (WBL)  Portfolio </vt:lpstr>
      <vt:lpstr>Portfolio</vt:lpstr>
      <vt:lpstr>Portfolio</vt:lpstr>
      <vt:lpstr>Portfolio</vt:lpstr>
      <vt:lpstr>PROBATION</vt:lpstr>
      <vt:lpstr>ISS</vt:lpstr>
      <vt:lpstr>Early Release Privileges</vt:lpstr>
      <vt:lpstr>PowerPoint Presentation</vt:lpstr>
      <vt:lpstr>Also required:</vt:lpstr>
      <vt:lpstr>Required Parent Orientation</vt:lpstr>
      <vt:lpstr>BE AWESOME &amp; HAVE FUN!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Carissa Parker</dc:creator>
  <cp:lastModifiedBy>Carissa Parker</cp:lastModifiedBy>
  <cp:revision>35</cp:revision>
  <cp:lastPrinted>2018-08-06T14:13:56Z</cp:lastPrinted>
  <dcterms:created xsi:type="dcterms:W3CDTF">1601-01-01T00:00:00Z</dcterms:created>
  <dcterms:modified xsi:type="dcterms:W3CDTF">2018-08-07T13:16:12Z</dcterms:modified>
</cp:coreProperties>
</file>